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104_67F1FA1C.xml" ContentType="application/vnd.ms-powerpoint.comments+xml"/>
  <Override PartName="/ppt/notesSlides/notesSlide3.xml" ContentType="application/vnd.openxmlformats-officedocument.presentationml.notesSlide+xml"/>
  <Override PartName="/ppt/comments/modernComment_1D9_8F1A8B6.xml" ContentType="application/vnd.ms-powerpoint.comments+xml"/>
  <Override PartName="/ppt/notesSlides/notesSlide4.xml" ContentType="application/vnd.openxmlformats-officedocument.presentationml.notesSlide+xml"/>
  <Override PartName="/ppt/comments/modernComment_105_8002CFC.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E1_8F32127C.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comments/modernComment_1E4_9DDA0FC1.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E5_A9FF2780.xml" ContentType="application/vnd.ms-powerpoint.comments+xml"/>
  <Override PartName="/ppt/notesSlides/notesSlide13.xml" ContentType="application/vnd.openxmlformats-officedocument.presentationml.notesSlide+xml"/>
  <Override PartName="/ppt/comments/modernComment_10A_4F3FD0F1.xml" ContentType="application/vnd.ms-powerpoint.comments+xml"/>
  <Override PartName="/ppt/notesSlides/notesSlide14.xml" ContentType="application/vnd.openxmlformats-officedocument.presentationml.notesSlide+xml"/>
  <Override PartName="/ppt/comments/modernComment_1DD_7F526DF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17"/>
  </p:notesMasterIdLst>
  <p:handoutMasterIdLst>
    <p:handoutMasterId r:id="rId18"/>
  </p:handoutMasterIdLst>
  <p:sldIdLst>
    <p:sldId id="476" r:id="rId2"/>
    <p:sldId id="259" r:id="rId3"/>
    <p:sldId id="260" r:id="rId4"/>
    <p:sldId id="473" r:id="rId5"/>
    <p:sldId id="261" r:id="rId6"/>
    <p:sldId id="262" r:id="rId7"/>
    <p:sldId id="483" r:id="rId8"/>
    <p:sldId id="263" r:id="rId9"/>
    <p:sldId id="264" r:id="rId10"/>
    <p:sldId id="481" r:id="rId11"/>
    <p:sldId id="484" r:id="rId12"/>
    <p:sldId id="474" r:id="rId13"/>
    <p:sldId id="485" r:id="rId14"/>
    <p:sldId id="266" r:id="rId15"/>
    <p:sldId id="477" r:id="rId1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D39FD5-B755-91C2-F367-3CE8E7438EEE}" name="Yang, Minghan" initials="MY" userId="S::zczlmy6@ucl.ac.uk::a48e8ebc-b39f-4121-a082-335bfd26430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75" autoAdjust="0"/>
    <p:restoredTop sz="82887"/>
  </p:normalViewPr>
  <p:slideViewPr>
    <p:cSldViewPr snapToGrid="0" snapToObjects="1">
      <p:cViewPr varScale="1">
        <p:scale>
          <a:sx n="101" d="100"/>
          <a:sy n="101" d="100"/>
        </p:scale>
        <p:origin x="48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modernComment_104_67F1FA1C.xml><?xml version="1.0" encoding="utf-8"?>
<p188:cmLst xmlns:a="http://schemas.openxmlformats.org/drawingml/2006/main" xmlns:r="http://schemas.openxmlformats.org/officeDocument/2006/relationships" xmlns:p188="http://schemas.microsoft.com/office/powerpoint/2018/8/main">
  <p188:cm id="{3072DF80-EC3B-4741-91ED-3C4F984886DC}" authorId="{F5D39FD5-B755-91C2-F367-3CE8E7438EEE}" created="2024-03-17T17:49:35.980">
    <pc:sldMkLst xmlns:pc="http://schemas.microsoft.com/office/powerpoint/2013/main/command">
      <pc:docMk/>
      <pc:sldMk cId="1743911452" sldId="260"/>
    </pc:sldMkLst>
    <p188:txBody>
      <a:bodyPr/>
      <a:lstStyle/>
      <a:p>
        <a:r>
          <a:rPr lang="en-CN"/>
          <a:t>Interaction: “What could be some problems in projecting sea ice?”
A: “simply relying on observations are not reliable, and observartions have uncertainties too.”</a:t>
        </a:r>
      </a:p>
    </p188:txBody>
  </p188:cm>
  <p188:cm id="{1FD51E18-602E-284A-9376-F08D6741B19D}" authorId="{F5D39FD5-B755-91C2-F367-3CE8E7438EEE}" status="resolved" created="2024-03-17T17:51:43.905" complete="100000">
    <pc:sldMkLst xmlns:pc="http://schemas.microsoft.com/office/powerpoint/2013/main/command">
      <pc:docMk/>
      <pc:sldMk cId="1743911452" sldId="260"/>
    </pc:sldMkLst>
    <p188:txBody>
      <a:bodyPr/>
      <a:lstStyle/>
      <a:p>
        <a:r>
          <a:rPr lang="en-CN"/>
          <a:t>Give clear definition of “multi-model ensembles”, “simulators”</a:t>
        </a:r>
      </a:p>
    </p188:txBody>
  </p188:cm>
</p188:cmLst>
</file>

<file path=ppt/comments/modernComment_105_8002CFC.xml><?xml version="1.0" encoding="utf-8"?>
<p188:cmLst xmlns:a="http://schemas.openxmlformats.org/drawingml/2006/main" xmlns:r="http://schemas.openxmlformats.org/officeDocument/2006/relationships" xmlns:p188="http://schemas.microsoft.com/office/powerpoint/2018/8/main">
  <p188:cm id="{953463B7-8E6B-1842-90A4-C9C1999FF074}" authorId="{F5D39FD5-B755-91C2-F367-3CE8E7438EEE}" created="2024-04-22T17:46:08.526">
    <ac:deMkLst xmlns:ac="http://schemas.microsoft.com/office/drawing/2013/main/command">
      <pc:docMk xmlns:pc="http://schemas.microsoft.com/office/powerpoint/2013/main/command"/>
      <pc:sldMk xmlns:pc="http://schemas.microsoft.com/office/powerpoint/2013/main/command" cId="134229244" sldId="261"/>
      <ac:spMk id="6" creationId="{91C5EC59-4650-E86E-7B59-BE39ABB798E3}"/>
    </ac:deMkLst>
    <p188:txBody>
      <a:bodyPr/>
      <a:lstStyle/>
      <a:p>
        <a:r>
          <a:rPr lang="en-CN"/>
          <a:t>Explain about pole hole.</a:t>
        </a:r>
      </a:p>
    </p188:txBody>
  </p188:cm>
</p188:cmLst>
</file>

<file path=ppt/comments/modernComment_10A_4F3FD0F1.xml><?xml version="1.0" encoding="utf-8"?>
<p188:cmLst xmlns:a="http://schemas.openxmlformats.org/drawingml/2006/main" xmlns:r="http://schemas.openxmlformats.org/officeDocument/2006/relationships" xmlns:p188="http://schemas.microsoft.com/office/powerpoint/2018/8/main">
  <p188:cm id="{D307C3A2-CBFE-DF4C-8D86-6BC160226CAD}" authorId="{F5D39FD5-B755-91C2-F367-3CE8E7438EEE}" created="2024-03-17T20:59:23.464">
    <pc:sldMkLst xmlns:pc="http://schemas.microsoft.com/office/powerpoint/2013/main/command">
      <pc:docMk/>
      <pc:sldMk cId="1329582321" sldId="266"/>
    </pc:sldMkLst>
    <p188:txBody>
      <a:bodyPr/>
      <a:lstStyle/>
      <a:p>
        <a:r>
          <a:rPr lang="en-CN"/>
          <a:t>Let’s review the main points: 
The main arguments in today’s presentation is: </a:t>
        </a:r>
      </a:p>
    </p188:txBody>
  </p188:cm>
  <p188:cm id="{7E26DC8C-9CD2-A145-9497-83210FE777BD}" authorId="{F5D39FD5-B755-91C2-F367-3CE8E7438EEE}" created="2024-03-17T20:59:51.880">
    <pc:sldMkLst xmlns:pc="http://schemas.microsoft.com/office/powerpoint/2013/main/command">
      <pc:docMk/>
      <pc:sldMk cId="1329582321" sldId="266"/>
    </pc:sldMkLst>
    <p188:txBody>
      <a:bodyPr/>
      <a:lstStyle/>
      <a:p>
        <a:r>
          <a:rPr lang="en-CN"/>
          <a:t>So, my main arguments has been…</a:t>
        </a:r>
      </a:p>
    </p188:txBody>
  </p188:cm>
  <p188:cm id="{C0765EEC-1BEE-4E44-B898-6B7E6B444CD5}" authorId="{F5D39FD5-B755-91C2-F367-3CE8E7438EEE}" created="2024-03-20T14:34:48.027">
    <pc:sldMkLst xmlns:pc="http://schemas.microsoft.com/office/powerpoint/2013/main/command">
      <pc:docMk/>
      <pc:sldMk cId="1329582321" sldId="266"/>
    </pc:sldMkLst>
    <p188:txBody>
      <a:bodyPr/>
      <a:lstStyle/>
      <a:p>
        <a:r>
          <a:rPr lang="en-CN"/>
          <a:t>Why log-transformation is not ideal?</a:t>
        </a:r>
      </a:p>
    </p188:txBody>
  </p188:cm>
</p188:cmLst>
</file>

<file path=ppt/comments/modernComment_1D9_8F1A8B6.xml><?xml version="1.0" encoding="utf-8"?>
<p188:cmLst xmlns:a="http://schemas.openxmlformats.org/drawingml/2006/main" xmlns:r="http://schemas.openxmlformats.org/officeDocument/2006/relationships" xmlns:p188="http://schemas.microsoft.com/office/powerpoint/2018/8/main">
  <p188:cm id="{82A3EDA8-FF8E-A448-93C3-315AB88F3A35}" authorId="{F5D39FD5-B755-91C2-F367-3CE8E7438EEE}" created="2024-03-17T17:50:54.972">
    <pc:sldMkLst xmlns:pc="http://schemas.microsoft.com/office/powerpoint/2013/main/command">
      <pc:docMk/>
      <pc:sldMk cId="150055094" sldId="473"/>
    </pc:sldMkLst>
    <p188:txBody>
      <a:bodyPr/>
      <a:lstStyle/>
      <a:p>
        <a:r>
          <a:rPr lang="en-CN"/>
          <a:t>‘The issue of X has been explored by a number of writers including Y who claimed…’ 
</a:t>
        </a:r>
      </a:p>
    </p188:txBody>
  </p188:cm>
</p188:cmLst>
</file>

<file path=ppt/comments/modernComment_1DD_7F526DFB.xml><?xml version="1.0" encoding="utf-8"?>
<p188:cmLst xmlns:a="http://schemas.openxmlformats.org/drawingml/2006/main" xmlns:r="http://schemas.openxmlformats.org/officeDocument/2006/relationships" xmlns:p188="http://schemas.microsoft.com/office/powerpoint/2018/8/main">
  <p188:cm id="{16F7255B-6F7D-2B4A-BCCB-1C36963C5DAC}" authorId="{F5D39FD5-B755-91C2-F367-3CE8E7438EEE}" created="2024-03-17T21:00:05.133">
    <pc:sldMkLst xmlns:pc="http://schemas.microsoft.com/office/powerpoint/2013/main/command">
      <pc:docMk/>
      <pc:sldMk cId="2136108539" sldId="477"/>
    </pc:sldMkLst>
    <p188:txBody>
      <a:bodyPr/>
      <a:lstStyle/>
      <a:p>
        <a:r>
          <a:rPr lang="en-CN"/>
          <a:t>And now I’d be happy to answer any questions you have.’</a:t>
        </a:r>
      </a:p>
    </p188:txBody>
  </p188:cm>
</p188:cmLst>
</file>

<file path=ppt/comments/modernComment_1E1_8F32127C.xml><?xml version="1.0" encoding="utf-8"?>
<p188:cmLst xmlns:a="http://schemas.openxmlformats.org/drawingml/2006/main" xmlns:r="http://schemas.openxmlformats.org/officeDocument/2006/relationships" xmlns:p188="http://schemas.microsoft.com/office/powerpoint/2018/8/main">
  <p188:cm id="{456A7BDF-EBAB-7149-A5F7-EEA5A4A0EB43}" authorId="{F5D39FD5-B755-91C2-F367-3CE8E7438EEE}" created="2024-03-20T14:33:53.193">
    <pc:sldMkLst xmlns:pc="http://schemas.microsoft.com/office/powerpoint/2013/main/command">
      <pc:docMk/>
      <pc:sldMk cId="2772495325" sldId="265"/>
    </pc:sldMkLst>
    <p188:replyLst>
      <p188:reply id="{249C00C1-DE01-E242-BFDD-985CF7561D49}" authorId="{F5D39FD5-B755-91C2-F367-3CE8E7438EEE}" created="2024-04-22T21:33:37.620">
        <p188:txBody>
          <a:bodyPr/>
          <a:lstStyle/>
          <a:p>
            <a:r>
              <a:rPr lang="en-CN"/>
              <a:t>give an example of why this may be needed, 
emphasising that this is critical if you want a defensible assessment of uncertainty because the simulators can't be considered as independent); 
and that there are similar partitionings for other quantities. I think you could probably remove the diagram as well - because you haven't defined theta anywhere so you'll just have to explain *that* as well. If you were to do that, and space the text out carefully, I think it may be quicker and easier to explain.</a:t>
            </a:r>
          </a:p>
        </p188:txBody>
      </p188:reply>
    </p188:replyLst>
    <p188:txBody>
      <a:bodyPr/>
      <a:lstStyle/>
      <a:p>
        <a:r>
          <a:rPr lang="en-CN"/>
          <a:t>Introduce more on the consensus. How the bayesian works</a:t>
        </a:r>
      </a:p>
    </p188:txBody>
  </p188:cm>
</p188:cmLst>
</file>

<file path=ppt/comments/modernComment_1E4_9DDA0FC1.xml><?xml version="1.0" encoding="utf-8"?>
<p188:cmLst xmlns:a="http://schemas.openxmlformats.org/drawingml/2006/main" xmlns:r="http://schemas.openxmlformats.org/officeDocument/2006/relationships" xmlns:p188="http://schemas.microsoft.com/office/powerpoint/2018/8/main">
  <p188:cm id="{B214DC26-5BD2-E047-B79B-4606C1D24ACA}" authorId="{F5D39FD5-B755-91C2-F367-3CE8E7438EEE}" created="2024-03-20T14:33:53.193">
    <pc:sldMkLst xmlns:pc="http://schemas.microsoft.com/office/powerpoint/2013/main/command">
      <pc:docMk/>
      <pc:sldMk cId="2772495325" sldId="265"/>
    </pc:sldMkLst>
    <p188:txBody>
      <a:bodyPr/>
      <a:lstStyle/>
      <a:p>
        <a:r>
          <a:rPr lang="en-CN"/>
          <a:t>Introduce more on the consensus. How the bayesian works</a:t>
        </a:r>
      </a:p>
    </p188:txBody>
  </p188:cm>
</p188:cmLst>
</file>

<file path=ppt/comments/modernComment_1E5_A9FF2780.xml><?xml version="1.0" encoding="utf-8"?>
<p188:cmLst xmlns:a="http://schemas.openxmlformats.org/drawingml/2006/main" xmlns:r="http://schemas.openxmlformats.org/officeDocument/2006/relationships" xmlns:p188="http://schemas.microsoft.com/office/powerpoint/2018/8/main">
  <p188:cm id="{833AB28F-0A9E-2741-98E2-C8AD7D7B9344}" authorId="{F5D39FD5-B755-91C2-F367-3CE8E7438EEE}" created="2024-03-20T14:35:08.651">
    <pc:sldMkLst xmlns:pc="http://schemas.microsoft.com/office/powerpoint/2013/main/command">
      <pc:docMk/>
      <pc:sldMk cId="3449798806" sldId="475"/>
    </pc:sldMkLst>
    <p188:txBody>
      <a:bodyPr/>
      <a:lstStyle/>
      <a:p>
        <a:r>
          <a:rPr lang="en-CN"/>
          <a:t>Explain more</a:t>
        </a:r>
      </a:p>
    </p188:txBody>
  </p188:cm>
</p188:cmLst>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950C46-C241-A24F-ABA8-C52A3F704C4E}" type="doc">
      <dgm:prSet loTypeId="urn:microsoft.com/office/officeart/2005/8/layout/list1" loCatId="" qsTypeId="urn:microsoft.com/office/officeart/2005/8/quickstyle/simple1" qsCatId="simple" csTypeId="urn:microsoft.com/office/officeart/2005/8/colors/accent3_4" csCatId="accent3" phldr="1"/>
      <dgm:spPr/>
      <dgm:t>
        <a:bodyPr/>
        <a:lstStyle/>
        <a:p>
          <a:endParaRPr lang="en-US"/>
        </a:p>
      </dgm:t>
    </dgm:pt>
    <dgm:pt modelId="{789C549C-527A-964F-9ECD-5121966620FB}">
      <dgm:prSet phldrT="[Text]" custT="1"/>
      <dgm:spPr/>
      <dgm:t>
        <a:bodyPr/>
        <a:lstStyle/>
        <a:p>
          <a:r>
            <a:rPr lang="en-US" sz="2000" dirty="0">
              <a:solidFill>
                <a:schemeClr val="tx2"/>
              </a:solidFill>
            </a:rPr>
            <a:t>Introduction</a:t>
          </a:r>
          <a:endParaRPr lang="en-US" sz="1600" dirty="0">
            <a:solidFill>
              <a:schemeClr val="tx2"/>
            </a:solidFill>
          </a:endParaRPr>
        </a:p>
      </dgm:t>
    </dgm:pt>
    <dgm:pt modelId="{12FA89F1-BCBC-CB41-8B81-409174618DD8}" type="parTrans" cxnId="{820B5CB6-86EB-634A-8ED0-447EA772A6A3}">
      <dgm:prSet/>
      <dgm:spPr/>
      <dgm:t>
        <a:bodyPr/>
        <a:lstStyle/>
        <a:p>
          <a:endParaRPr lang="en-US"/>
        </a:p>
      </dgm:t>
    </dgm:pt>
    <dgm:pt modelId="{1E4B6A5E-D43D-3648-B2D1-1D79A6E04EAA}" type="sibTrans" cxnId="{820B5CB6-86EB-634A-8ED0-447EA772A6A3}">
      <dgm:prSet/>
      <dgm:spPr/>
      <dgm:t>
        <a:bodyPr/>
        <a:lstStyle/>
        <a:p>
          <a:endParaRPr lang="en-US"/>
        </a:p>
      </dgm:t>
    </dgm:pt>
    <dgm:pt modelId="{ACB6FA8E-F532-634D-AC5D-255F14DB5F87}">
      <dgm:prSet phldrT="[Text]" custT="1"/>
      <dgm:spPr/>
      <dgm:t>
        <a:bodyPr/>
        <a:lstStyle/>
        <a:p>
          <a:r>
            <a:rPr lang="en-US" sz="2000" dirty="0">
              <a:solidFill>
                <a:schemeClr val="tx2"/>
              </a:solidFill>
            </a:rPr>
            <a:t>Data</a:t>
          </a:r>
          <a:endParaRPr lang="en-US" sz="1600" dirty="0">
            <a:solidFill>
              <a:schemeClr val="tx2"/>
            </a:solidFill>
          </a:endParaRPr>
        </a:p>
      </dgm:t>
    </dgm:pt>
    <dgm:pt modelId="{860AC349-4261-B942-B622-1FBFAF93D521}" type="parTrans" cxnId="{BAFACF0A-7E6A-6046-BB71-214D38CB8F48}">
      <dgm:prSet/>
      <dgm:spPr/>
      <dgm:t>
        <a:bodyPr/>
        <a:lstStyle/>
        <a:p>
          <a:endParaRPr lang="en-US"/>
        </a:p>
      </dgm:t>
    </dgm:pt>
    <dgm:pt modelId="{953E84D1-4519-0943-94B3-3E4A324706F1}" type="sibTrans" cxnId="{BAFACF0A-7E6A-6046-BB71-214D38CB8F48}">
      <dgm:prSet/>
      <dgm:spPr/>
      <dgm:t>
        <a:bodyPr/>
        <a:lstStyle/>
        <a:p>
          <a:endParaRPr lang="en-US"/>
        </a:p>
      </dgm:t>
    </dgm:pt>
    <dgm:pt modelId="{E5A8A6F2-2A72-BE46-B611-B0F7DDC0A7C7}">
      <dgm:prSet phldrT="[Text]" custT="1"/>
      <dgm:spPr/>
      <dgm:t>
        <a:bodyPr/>
        <a:lstStyle/>
        <a:p>
          <a:r>
            <a:rPr lang="en-US" sz="2000" dirty="0">
              <a:solidFill>
                <a:schemeClr val="tx1"/>
              </a:solidFill>
            </a:rPr>
            <a:t>Methodology</a:t>
          </a:r>
          <a:endParaRPr lang="en-US" sz="1600" dirty="0">
            <a:solidFill>
              <a:schemeClr val="tx1"/>
            </a:solidFill>
          </a:endParaRPr>
        </a:p>
      </dgm:t>
    </dgm:pt>
    <dgm:pt modelId="{A26A7266-0573-D145-A01B-BF9F4A6629DB}" type="parTrans" cxnId="{E982D8CE-E5F8-7448-90BE-880CBF81FA44}">
      <dgm:prSet/>
      <dgm:spPr/>
      <dgm:t>
        <a:bodyPr/>
        <a:lstStyle/>
        <a:p>
          <a:endParaRPr lang="en-US"/>
        </a:p>
      </dgm:t>
    </dgm:pt>
    <dgm:pt modelId="{A0DDD946-35EF-CE42-8045-1FA15B938FA4}" type="sibTrans" cxnId="{E982D8CE-E5F8-7448-90BE-880CBF81FA44}">
      <dgm:prSet/>
      <dgm:spPr/>
      <dgm:t>
        <a:bodyPr/>
        <a:lstStyle/>
        <a:p>
          <a:endParaRPr lang="en-US"/>
        </a:p>
      </dgm:t>
    </dgm:pt>
    <dgm:pt modelId="{6D9799CA-8954-3D4E-AF48-D26C51045BB6}">
      <dgm:prSet custT="1"/>
      <dgm:spPr/>
      <dgm:t>
        <a:bodyPr/>
        <a:lstStyle/>
        <a:p>
          <a:r>
            <a:rPr lang="en-US" sz="2000" dirty="0">
              <a:solidFill>
                <a:schemeClr val="tx1"/>
              </a:solidFill>
            </a:rPr>
            <a:t>Results</a:t>
          </a:r>
          <a:endParaRPr lang="en-US" sz="1600" dirty="0">
            <a:solidFill>
              <a:schemeClr val="tx1"/>
            </a:solidFill>
          </a:endParaRPr>
        </a:p>
      </dgm:t>
    </dgm:pt>
    <dgm:pt modelId="{C5CB2957-A3D1-B54C-9354-55F21DF9A7CD}" type="parTrans" cxnId="{8AFC67EC-2805-2146-9B65-1343C86FC870}">
      <dgm:prSet/>
      <dgm:spPr/>
      <dgm:t>
        <a:bodyPr/>
        <a:lstStyle/>
        <a:p>
          <a:endParaRPr lang="en-US"/>
        </a:p>
      </dgm:t>
    </dgm:pt>
    <dgm:pt modelId="{BED29490-8AB6-0C44-AC57-813FE75A2497}" type="sibTrans" cxnId="{8AFC67EC-2805-2146-9B65-1343C86FC870}">
      <dgm:prSet/>
      <dgm:spPr/>
      <dgm:t>
        <a:bodyPr/>
        <a:lstStyle/>
        <a:p>
          <a:endParaRPr lang="en-US"/>
        </a:p>
      </dgm:t>
    </dgm:pt>
    <dgm:pt modelId="{700E4985-883E-3045-AEB1-0AEDA4D79A78}">
      <dgm:prSet custT="1"/>
      <dgm:spPr/>
      <dgm:t>
        <a:bodyPr/>
        <a:lstStyle/>
        <a:p>
          <a:r>
            <a:rPr lang="en-US" sz="2000" dirty="0">
              <a:solidFill>
                <a:schemeClr val="tx1"/>
              </a:solidFill>
            </a:rPr>
            <a:t>Conclusion</a:t>
          </a:r>
          <a:endParaRPr lang="en-US" sz="1600" dirty="0">
            <a:solidFill>
              <a:schemeClr val="tx1"/>
            </a:solidFill>
          </a:endParaRPr>
        </a:p>
      </dgm:t>
    </dgm:pt>
    <dgm:pt modelId="{9BC35A84-0C68-CA4D-A577-4AB322C61556}" type="parTrans" cxnId="{115FE940-DDC7-DF4E-ACF7-16B18735EC6E}">
      <dgm:prSet/>
      <dgm:spPr/>
      <dgm:t>
        <a:bodyPr/>
        <a:lstStyle/>
        <a:p>
          <a:endParaRPr lang="en-US"/>
        </a:p>
      </dgm:t>
    </dgm:pt>
    <dgm:pt modelId="{252C4B12-9848-2740-BDD2-5A0A2F8FEA6D}" type="sibTrans" cxnId="{115FE940-DDC7-DF4E-ACF7-16B18735EC6E}">
      <dgm:prSet/>
      <dgm:spPr/>
      <dgm:t>
        <a:bodyPr/>
        <a:lstStyle/>
        <a:p>
          <a:endParaRPr lang="en-US"/>
        </a:p>
      </dgm:t>
    </dgm:pt>
    <dgm:pt modelId="{15574C67-672C-D445-BE1E-FCB9C891ABAE}">
      <dgm:prSet custT="1"/>
      <dgm:spPr/>
      <dgm:t>
        <a:bodyPr/>
        <a:lstStyle/>
        <a:p>
          <a:r>
            <a:rPr lang="en-US" sz="2000" dirty="0">
              <a:solidFill>
                <a:schemeClr val="tx1"/>
              </a:solidFill>
            </a:rPr>
            <a:t>Q&amp;A</a:t>
          </a:r>
        </a:p>
      </dgm:t>
    </dgm:pt>
    <dgm:pt modelId="{AB172428-5D5E-A64B-9CC7-AD9AD283E1A5}" type="parTrans" cxnId="{90FBBD38-B819-DB45-B744-CA09C87A80F2}">
      <dgm:prSet/>
      <dgm:spPr/>
      <dgm:t>
        <a:bodyPr/>
        <a:lstStyle/>
        <a:p>
          <a:endParaRPr lang="en-US"/>
        </a:p>
      </dgm:t>
    </dgm:pt>
    <dgm:pt modelId="{7DBCC7E8-8B71-044F-A605-64ACFE77857F}" type="sibTrans" cxnId="{90FBBD38-B819-DB45-B744-CA09C87A80F2}">
      <dgm:prSet/>
      <dgm:spPr/>
      <dgm:t>
        <a:bodyPr/>
        <a:lstStyle/>
        <a:p>
          <a:endParaRPr lang="en-US"/>
        </a:p>
      </dgm:t>
    </dgm:pt>
    <dgm:pt modelId="{4CD6220C-B029-9C47-9562-0BF3A70DC623}" type="pres">
      <dgm:prSet presAssocID="{68950C46-C241-A24F-ABA8-C52A3F704C4E}" presName="linear" presStyleCnt="0">
        <dgm:presLayoutVars>
          <dgm:dir/>
          <dgm:animLvl val="lvl"/>
          <dgm:resizeHandles val="exact"/>
        </dgm:presLayoutVars>
      </dgm:prSet>
      <dgm:spPr/>
    </dgm:pt>
    <dgm:pt modelId="{F7D16A22-F98A-CC48-A46D-804B9FB1D875}" type="pres">
      <dgm:prSet presAssocID="{789C549C-527A-964F-9ECD-5121966620FB}" presName="parentLin" presStyleCnt="0"/>
      <dgm:spPr/>
    </dgm:pt>
    <dgm:pt modelId="{C7199599-3349-4344-8785-33DBC706FD16}" type="pres">
      <dgm:prSet presAssocID="{789C549C-527A-964F-9ECD-5121966620FB}" presName="parentLeftMargin" presStyleLbl="node1" presStyleIdx="0" presStyleCnt="6"/>
      <dgm:spPr/>
    </dgm:pt>
    <dgm:pt modelId="{599B191F-672A-6645-8B8B-D0848D0B8031}" type="pres">
      <dgm:prSet presAssocID="{789C549C-527A-964F-9ECD-5121966620FB}" presName="parentText" presStyleLbl="node1" presStyleIdx="0" presStyleCnt="6">
        <dgm:presLayoutVars>
          <dgm:chMax val="0"/>
          <dgm:bulletEnabled val="1"/>
        </dgm:presLayoutVars>
      </dgm:prSet>
      <dgm:spPr/>
    </dgm:pt>
    <dgm:pt modelId="{7E79F37B-B980-E244-BC18-94EEC5A2F0B4}" type="pres">
      <dgm:prSet presAssocID="{789C549C-527A-964F-9ECD-5121966620FB}" presName="negativeSpace" presStyleCnt="0"/>
      <dgm:spPr/>
    </dgm:pt>
    <dgm:pt modelId="{2A43AD4C-6DE8-B244-91AF-89733813B6B8}" type="pres">
      <dgm:prSet presAssocID="{789C549C-527A-964F-9ECD-5121966620FB}" presName="childText" presStyleLbl="conFgAcc1" presStyleIdx="0" presStyleCnt="6">
        <dgm:presLayoutVars>
          <dgm:bulletEnabled val="1"/>
        </dgm:presLayoutVars>
      </dgm:prSet>
      <dgm:spPr/>
    </dgm:pt>
    <dgm:pt modelId="{B12AC53D-A2EE-9043-98B6-25CD5F4379FC}" type="pres">
      <dgm:prSet presAssocID="{1E4B6A5E-D43D-3648-B2D1-1D79A6E04EAA}" presName="spaceBetweenRectangles" presStyleCnt="0"/>
      <dgm:spPr/>
    </dgm:pt>
    <dgm:pt modelId="{C2470EA2-D2F3-7B44-AA70-91DBEA19E56D}" type="pres">
      <dgm:prSet presAssocID="{ACB6FA8E-F532-634D-AC5D-255F14DB5F87}" presName="parentLin" presStyleCnt="0"/>
      <dgm:spPr/>
    </dgm:pt>
    <dgm:pt modelId="{93222446-E7B9-9942-B316-DF23FFE764A9}" type="pres">
      <dgm:prSet presAssocID="{ACB6FA8E-F532-634D-AC5D-255F14DB5F87}" presName="parentLeftMargin" presStyleLbl="node1" presStyleIdx="0" presStyleCnt="6"/>
      <dgm:spPr/>
    </dgm:pt>
    <dgm:pt modelId="{7864CF4E-116C-B246-A8DF-E60FE98333FB}" type="pres">
      <dgm:prSet presAssocID="{ACB6FA8E-F532-634D-AC5D-255F14DB5F87}" presName="parentText" presStyleLbl="node1" presStyleIdx="1" presStyleCnt="6">
        <dgm:presLayoutVars>
          <dgm:chMax val="0"/>
          <dgm:bulletEnabled val="1"/>
        </dgm:presLayoutVars>
      </dgm:prSet>
      <dgm:spPr/>
    </dgm:pt>
    <dgm:pt modelId="{8E9B3CA6-5555-A34D-A78E-5D094F62BB39}" type="pres">
      <dgm:prSet presAssocID="{ACB6FA8E-F532-634D-AC5D-255F14DB5F87}" presName="negativeSpace" presStyleCnt="0"/>
      <dgm:spPr/>
    </dgm:pt>
    <dgm:pt modelId="{2EAA2044-83B8-9846-A887-E9949F52684A}" type="pres">
      <dgm:prSet presAssocID="{ACB6FA8E-F532-634D-AC5D-255F14DB5F87}" presName="childText" presStyleLbl="conFgAcc1" presStyleIdx="1" presStyleCnt="6">
        <dgm:presLayoutVars>
          <dgm:bulletEnabled val="1"/>
        </dgm:presLayoutVars>
      </dgm:prSet>
      <dgm:spPr/>
    </dgm:pt>
    <dgm:pt modelId="{4F7021CD-95B7-5045-897E-0C2627A6C0EA}" type="pres">
      <dgm:prSet presAssocID="{953E84D1-4519-0943-94B3-3E4A324706F1}" presName="spaceBetweenRectangles" presStyleCnt="0"/>
      <dgm:spPr/>
    </dgm:pt>
    <dgm:pt modelId="{C2C7C468-11D6-604E-8E23-775F8196E791}" type="pres">
      <dgm:prSet presAssocID="{E5A8A6F2-2A72-BE46-B611-B0F7DDC0A7C7}" presName="parentLin" presStyleCnt="0"/>
      <dgm:spPr/>
    </dgm:pt>
    <dgm:pt modelId="{4FFD0017-9ED5-F241-AD29-02C511913AF1}" type="pres">
      <dgm:prSet presAssocID="{E5A8A6F2-2A72-BE46-B611-B0F7DDC0A7C7}" presName="parentLeftMargin" presStyleLbl="node1" presStyleIdx="1" presStyleCnt="6"/>
      <dgm:spPr/>
    </dgm:pt>
    <dgm:pt modelId="{0F21CF42-528B-AD4F-9D5D-77142EC4F6DD}" type="pres">
      <dgm:prSet presAssocID="{E5A8A6F2-2A72-BE46-B611-B0F7DDC0A7C7}" presName="parentText" presStyleLbl="node1" presStyleIdx="2" presStyleCnt="6">
        <dgm:presLayoutVars>
          <dgm:chMax val="0"/>
          <dgm:bulletEnabled val="1"/>
        </dgm:presLayoutVars>
      </dgm:prSet>
      <dgm:spPr/>
    </dgm:pt>
    <dgm:pt modelId="{8E199A7E-FFA2-A94C-B944-7AE47E20F33A}" type="pres">
      <dgm:prSet presAssocID="{E5A8A6F2-2A72-BE46-B611-B0F7DDC0A7C7}" presName="negativeSpace" presStyleCnt="0"/>
      <dgm:spPr/>
    </dgm:pt>
    <dgm:pt modelId="{9AD6C5FE-05C9-B848-AC2C-30AB1C5B04F1}" type="pres">
      <dgm:prSet presAssocID="{E5A8A6F2-2A72-BE46-B611-B0F7DDC0A7C7}" presName="childText" presStyleLbl="conFgAcc1" presStyleIdx="2" presStyleCnt="6">
        <dgm:presLayoutVars>
          <dgm:bulletEnabled val="1"/>
        </dgm:presLayoutVars>
      </dgm:prSet>
      <dgm:spPr/>
    </dgm:pt>
    <dgm:pt modelId="{DDC2E24B-115B-8243-9DC8-6F6CC2C12FCE}" type="pres">
      <dgm:prSet presAssocID="{A0DDD946-35EF-CE42-8045-1FA15B938FA4}" presName="spaceBetweenRectangles" presStyleCnt="0"/>
      <dgm:spPr/>
    </dgm:pt>
    <dgm:pt modelId="{318F2D76-0DF3-844F-AC45-0241A9A6B947}" type="pres">
      <dgm:prSet presAssocID="{6D9799CA-8954-3D4E-AF48-D26C51045BB6}" presName="parentLin" presStyleCnt="0"/>
      <dgm:spPr/>
    </dgm:pt>
    <dgm:pt modelId="{CC7A2A82-4255-CB4D-BEB7-E312D0E7F062}" type="pres">
      <dgm:prSet presAssocID="{6D9799CA-8954-3D4E-AF48-D26C51045BB6}" presName="parentLeftMargin" presStyleLbl="node1" presStyleIdx="2" presStyleCnt="6"/>
      <dgm:spPr/>
    </dgm:pt>
    <dgm:pt modelId="{605E4514-200B-3B4B-A03D-833F9B4863E1}" type="pres">
      <dgm:prSet presAssocID="{6D9799CA-8954-3D4E-AF48-D26C51045BB6}" presName="parentText" presStyleLbl="node1" presStyleIdx="3" presStyleCnt="6">
        <dgm:presLayoutVars>
          <dgm:chMax val="0"/>
          <dgm:bulletEnabled val="1"/>
        </dgm:presLayoutVars>
      </dgm:prSet>
      <dgm:spPr/>
    </dgm:pt>
    <dgm:pt modelId="{20FEBDBF-ECE9-504C-80A8-CF73E4A5A21B}" type="pres">
      <dgm:prSet presAssocID="{6D9799CA-8954-3D4E-AF48-D26C51045BB6}" presName="negativeSpace" presStyleCnt="0"/>
      <dgm:spPr/>
    </dgm:pt>
    <dgm:pt modelId="{69378C6F-C419-1748-A8EC-1AA1A98EFDD2}" type="pres">
      <dgm:prSet presAssocID="{6D9799CA-8954-3D4E-AF48-D26C51045BB6}" presName="childText" presStyleLbl="conFgAcc1" presStyleIdx="3" presStyleCnt="6">
        <dgm:presLayoutVars>
          <dgm:bulletEnabled val="1"/>
        </dgm:presLayoutVars>
      </dgm:prSet>
      <dgm:spPr/>
    </dgm:pt>
    <dgm:pt modelId="{03DC8C77-F69E-C44A-B34E-B90BA3702318}" type="pres">
      <dgm:prSet presAssocID="{BED29490-8AB6-0C44-AC57-813FE75A2497}" presName="spaceBetweenRectangles" presStyleCnt="0"/>
      <dgm:spPr/>
    </dgm:pt>
    <dgm:pt modelId="{39BF4DEC-09CE-F147-A732-89B2B4F9BED2}" type="pres">
      <dgm:prSet presAssocID="{700E4985-883E-3045-AEB1-0AEDA4D79A78}" presName="parentLin" presStyleCnt="0"/>
      <dgm:spPr/>
    </dgm:pt>
    <dgm:pt modelId="{0CC4E5A8-E861-2140-9593-7F07C50C7936}" type="pres">
      <dgm:prSet presAssocID="{700E4985-883E-3045-AEB1-0AEDA4D79A78}" presName="parentLeftMargin" presStyleLbl="node1" presStyleIdx="3" presStyleCnt="6"/>
      <dgm:spPr/>
    </dgm:pt>
    <dgm:pt modelId="{86270193-B0FD-274A-B01D-315F7E5BE668}" type="pres">
      <dgm:prSet presAssocID="{700E4985-883E-3045-AEB1-0AEDA4D79A78}" presName="parentText" presStyleLbl="node1" presStyleIdx="4" presStyleCnt="6">
        <dgm:presLayoutVars>
          <dgm:chMax val="0"/>
          <dgm:bulletEnabled val="1"/>
        </dgm:presLayoutVars>
      </dgm:prSet>
      <dgm:spPr/>
    </dgm:pt>
    <dgm:pt modelId="{E7AB559F-29A7-8C41-8280-005673624025}" type="pres">
      <dgm:prSet presAssocID="{700E4985-883E-3045-AEB1-0AEDA4D79A78}" presName="negativeSpace" presStyleCnt="0"/>
      <dgm:spPr/>
    </dgm:pt>
    <dgm:pt modelId="{50A8478B-B221-4B42-9FDB-C9C4C6D62846}" type="pres">
      <dgm:prSet presAssocID="{700E4985-883E-3045-AEB1-0AEDA4D79A78}" presName="childText" presStyleLbl="conFgAcc1" presStyleIdx="4" presStyleCnt="6">
        <dgm:presLayoutVars>
          <dgm:bulletEnabled val="1"/>
        </dgm:presLayoutVars>
      </dgm:prSet>
      <dgm:spPr/>
    </dgm:pt>
    <dgm:pt modelId="{70854FD0-B3E5-7B4B-88B9-93FCCD70DA4E}" type="pres">
      <dgm:prSet presAssocID="{252C4B12-9848-2740-BDD2-5A0A2F8FEA6D}" presName="spaceBetweenRectangles" presStyleCnt="0"/>
      <dgm:spPr/>
    </dgm:pt>
    <dgm:pt modelId="{5AF0E648-EDDB-934E-80A1-EE49C8E5ACCB}" type="pres">
      <dgm:prSet presAssocID="{15574C67-672C-D445-BE1E-FCB9C891ABAE}" presName="parentLin" presStyleCnt="0"/>
      <dgm:spPr/>
    </dgm:pt>
    <dgm:pt modelId="{7BA86721-6109-1947-A3A3-F3E17292BB3B}" type="pres">
      <dgm:prSet presAssocID="{15574C67-672C-D445-BE1E-FCB9C891ABAE}" presName="parentLeftMargin" presStyleLbl="node1" presStyleIdx="4" presStyleCnt="6"/>
      <dgm:spPr/>
    </dgm:pt>
    <dgm:pt modelId="{C0A7E5A8-A3C3-4248-A7AC-1F471D22AC2B}" type="pres">
      <dgm:prSet presAssocID="{15574C67-672C-D445-BE1E-FCB9C891ABAE}" presName="parentText" presStyleLbl="node1" presStyleIdx="5" presStyleCnt="6">
        <dgm:presLayoutVars>
          <dgm:chMax val="0"/>
          <dgm:bulletEnabled val="1"/>
        </dgm:presLayoutVars>
      </dgm:prSet>
      <dgm:spPr/>
    </dgm:pt>
    <dgm:pt modelId="{C6243411-6AE0-F34A-A0F3-7FC169B3D22F}" type="pres">
      <dgm:prSet presAssocID="{15574C67-672C-D445-BE1E-FCB9C891ABAE}" presName="negativeSpace" presStyleCnt="0"/>
      <dgm:spPr/>
    </dgm:pt>
    <dgm:pt modelId="{38677281-A8B0-744B-8E9D-84B4626998C1}" type="pres">
      <dgm:prSet presAssocID="{15574C67-672C-D445-BE1E-FCB9C891ABAE}" presName="childText" presStyleLbl="conFgAcc1" presStyleIdx="5" presStyleCnt="6">
        <dgm:presLayoutVars>
          <dgm:bulletEnabled val="1"/>
        </dgm:presLayoutVars>
      </dgm:prSet>
      <dgm:spPr/>
    </dgm:pt>
  </dgm:ptLst>
  <dgm:cxnLst>
    <dgm:cxn modelId="{BAFACF0A-7E6A-6046-BB71-214D38CB8F48}" srcId="{68950C46-C241-A24F-ABA8-C52A3F704C4E}" destId="{ACB6FA8E-F532-634D-AC5D-255F14DB5F87}" srcOrd="1" destOrd="0" parTransId="{860AC349-4261-B942-B622-1FBFAF93D521}" sibTransId="{953E84D1-4519-0943-94B3-3E4A324706F1}"/>
    <dgm:cxn modelId="{E431E313-016E-4F4A-AFB4-83018C71FC07}" type="presOf" srcId="{ACB6FA8E-F532-634D-AC5D-255F14DB5F87}" destId="{7864CF4E-116C-B246-A8DF-E60FE98333FB}" srcOrd="1" destOrd="0" presId="urn:microsoft.com/office/officeart/2005/8/layout/list1"/>
    <dgm:cxn modelId="{B21A311C-213C-6349-8FC9-34A936A23F5A}" type="presOf" srcId="{E5A8A6F2-2A72-BE46-B611-B0F7DDC0A7C7}" destId="{4FFD0017-9ED5-F241-AD29-02C511913AF1}" srcOrd="0" destOrd="0" presId="urn:microsoft.com/office/officeart/2005/8/layout/list1"/>
    <dgm:cxn modelId="{823C7A27-44DC-3F45-A6F1-8FFC6AB3899A}" type="presOf" srcId="{789C549C-527A-964F-9ECD-5121966620FB}" destId="{599B191F-672A-6645-8B8B-D0848D0B8031}" srcOrd="1" destOrd="0" presId="urn:microsoft.com/office/officeart/2005/8/layout/list1"/>
    <dgm:cxn modelId="{8C9B0433-1D40-F140-B65C-B461EE9AED86}" type="presOf" srcId="{700E4985-883E-3045-AEB1-0AEDA4D79A78}" destId="{0CC4E5A8-E861-2140-9593-7F07C50C7936}" srcOrd="0" destOrd="0" presId="urn:microsoft.com/office/officeart/2005/8/layout/list1"/>
    <dgm:cxn modelId="{5503AA37-E4F2-B948-BD33-E3B7926DD439}" type="presOf" srcId="{E5A8A6F2-2A72-BE46-B611-B0F7DDC0A7C7}" destId="{0F21CF42-528B-AD4F-9D5D-77142EC4F6DD}" srcOrd="1" destOrd="0" presId="urn:microsoft.com/office/officeart/2005/8/layout/list1"/>
    <dgm:cxn modelId="{90FBBD38-B819-DB45-B744-CA09C87A80F2}" srcId="{68950C46-C241-A24F-ABA8-C52A3F704C4E}" destId="{15574C67-672C-D445-BE1E-FCB9C891ABAE}" srcOrd="5" destOrd="0" parTransId="{AB172428-5D5E-A64B-9CC7-AD9AD283E1A5}" sibTransId="{7DBCC7E8-8B71-044F-A605-64ACFE77857F}"/>
    <dgm:cxn modelId="{115FE940-DDC7-DF4E-ACF7-16B18735EC6E}" srcId="{68950C46-C241-A24F-ABA8-C52A3F704C4E}" destId="{700E4985-883E-3045-AEB1-0AEDA4D79A78}" srcOrd="4" destOrd="0" parTransId="{9BC35A84-0C68-CA4D-A577-4AB322C61556}" sibTransId="{252C4B12-9848-2740-BDD2-5A0A2F8FEA6D}"/>
    <dgm:cxn modelId="{40113447-8128-1F46-97D0-DF26CF06B369}" type="presOf" srcId="{700E4985-883E-3045-AEB1-0AEDA4D79A78}" destId="{86270193-B0FD-274A-B01D-315F7E5BE668}" srcOrd="1" destOrd="0" presId="urn:microsoft.com/office/officeart/2005/8/layout/list1"/>
    <dgm:cxn modelId="{4C6E7C5E-A690-AC41-8A3B-8829A69F73A9}" type="presOf" srcId="{15574C67-672C-D445-BE1E-FCB9C891ABAE}" destId="{C0A7E5A8-A3C3-4248-A7AC-1F471D22AC2B}" srcOrd="1" destOrd="0" presId="urn:microsoft.com/office/officeart/2005/8/layout/list1"/>
    <dgm:cxn modelId="{B0F7A061-FF97-A54A-90F3-AF97D5362AE7}" type="presOf" srcId="{789C549C-527A-964F-9ECD-5121966620FB}" destId="{C7199599-3349-4344-8785-33DBC706FD16}" srcOrd="0" destOrd="0" presId="urn:microsoft.com/office/officeart/2005/8/layout/list1"/>
    <dgm:cxn modelId="{5CF9657A-44C3-044A-9AD0-B23A6539566F}" type="presOf" srcId="{ACB6FA8E-F532-634D-AC5D-255F14DB5F87}" destId="{93222446-E7B9-9942-B316-DF23FFE764A9}" srcOrd="0" destOrd="0" presId="urn:microsoft.com/office/officeart/2005/8/layout/list1"/>
    <dgm:cxn modelId="{186E1293-E4CA-8245-9636-BAF4981E4EEC}" type="presOf" srcId="{6D9799CA-8954-3D4E-AF48-D26C51045BB6}" destId="{CC7A2A82-4255-CB4D-BEB7-E312D0E7F062}" srcOrd="0" destOrd="0" presId="urn:microsoft.com/office/officeart/2005/8/layout/list1"/>
    <dgm:cxn modelId="{820B5CB6-86EB-634A-8ED0-447EA772A6A3}" srcId="{68950C46-C241-A24F-ABA8-C52A3F704C4E}" destId="{789C549C-527A-964F-9ECD-5121966620FB}" srcOrd="0" destOrd="0" parTransId="{12FA89F1-BCBC-CB41-8B81-409174618DD8}" sibTransId="{1E4B6A5E-D43D-3648-B2D1-1D79A6E04EAA}"/>
    <dgm:cxn modelId="{E982D8CE-E5F8-7448-90BE-880CBF81FA44}" srcId="{68950C46-C241-A24F-ABA8-C52A3F704C4E}" destId="{E5A8A6F2-2A72-BE46-B611-B0F7DDC0A7C7}" srcOrd="2" destOrd="0" parTransId="{A26A7266-0573-D145-A01B-BF9F4A6629DB}" sibTransId="{A0DDD946-35EF-CE42-8045-1FA15B938FA4}"/>
    <dgm:cxn modelId="{C83BDADF-D531-684F-B040-FCDAD39E0D52}" type="presOf" srcId="{6D9799CA-8954-3D4E-AF48-D26C51045BB6}" destId="{605E4514-200B-3B4B-A03D-833F9B4863E1}" srcOrd="1" destOrd="0" presId="urn:microsoft.com/office/officeart/2005/8/layout/list1"/>
    <dgm:cxn modelId="{8AFC67EC-2805-2146-9B65-1343C86FC870}" srcId="{68950C46-C241-A24F-ABA8-C52A3F704C4E}" destId="{6D9799CA-8954-3D4E-AF48-D26C51045BB6}" srcOrd="3" destOrd="0" parTransId="{C5CB2957-A3D1-B54C-9354-55F21DF9A7CD}" sibTransId="{BED29490-8AB6-0C44-AC57-813FE75A2497}"/>
    <dgm:cxn modelId="{4E043EF4-AB44-0041-AC2D-B03520A09439}" type="presOf" srcId="{68950C46-C241-A24F-ABA8-C52A3F704C4E}" destId="{4CD6220C-B029-9C47-9562-0BF3A70DC623}" srcOrd="0" destOrd="0" presId="urn:microsoft.com/office/officeart/2005/8/layout/list1"/>
    <dgm:cxn modelId="{52B564FE-50FA-F146-8DEC-181301032DAA}" type="presOf" srcId="{15574C67-672C-D445-BE1E-FCB9C891ABAE}" destId="{7BA86721-6109-1947-A3A3-F3E17292BB3B}" srcOrd="0" destOrd="0" presId="urn:microsoft.com/office/officeart/2005/8/layout/list1"/>
    <dgm:cxn modelId="{6EE16D5F-4E66-1548-BFF0-EDC1E1904B80}" type="presParOf" srcId="{4CD6220C-B029-9C47-9562-0BF3A70DC623}" destId="{F7D16A22-F98A-CC48-A46D-804B9FB1D875}" srcOrd="0" destOrd="0" presId="urn:microsoft.com/office/officeart/2005/8/layout/list1"/>
    <dgm:cxn modelId="{1742B2EF-BF03-304C-B779-FF4D7B5EC670}" type="presParOf" srcId="{F7D16A22-F98A-CC48-A46D-804B9FB1D875}" destId="{C7199599-3349-4344-8785-33DBC706FD16}" srcOrd="0" destOrd="0" presId="urn:microsoft.com/office/officeart/2005/8/layout/list1"/>
    <dgm:cxn modelId="{7471F0F2-0909-D443-AF2A-A6E3E1817FDE}" type="presParOf" srcId="{F7D16A22-F98A-CC48-A46D-804B9FB1D875}" destId="{599B191F-672A-6645-8B8B-D0848D0B8031}" srcOrd="1" destOrd="0" presId="urn:microsoft.com/office/officeart/2005/8/layout/list1"/>
    <dgm:cxn modelId="{41C6848D-9BD9-274E-AB53-FB988DF5336F}" type="presParOf" srcId="{4CD6220C-B029-9C47-9562-0BF3A70DC623}" destId="{7E79F37B-B980-E244-BC18-94EEC5A2F0B4}" srcOrd="1" destOrd="0" presId="urn:microsoft.com/office/officeart/2005/8/layout/list1"/>
    <dgm:cxn modelId="{CAC20F73-46DE-6D4E-A129-9DFFC24E621C}" type="presParOf" srcId="{4CD6220C-B029-9C47-9562-0BF3A70DC623}" destId="{2A43AD4C-6DE8-B244-91AF-89733813B6B8}" srcOrd="2" destOrd="0" presId="urn:microsoft.com/office/officeart/2005/8/layout/list1"/>
    <dgm:cxn modelId="{515A06EB-95BC-024F-AAF5-A1696AD5049E}" type="presParOf" srcId="{4CD6220C-B029-9C47-9562-0BF3A70DC623}" destId="{B12AC53D-A2EE-9043-98B6-25CD5F4379FC}" srcOrd="3" destOrd="0" presId="urn:microsoft.com/office/officeart/2005/8/layout/list1"/>
    <dgm:cxn modelId="{05FA7695-94A9-514A-8419-29FBD6927055}" type="presParOf" srcId="{4CD6220C-B029-9C47-9562-0BF3A70DC623}" destId="{C2470EA2-D2F3-7B44-AA70-91DBEA19E56D}" srcOrd="4" destOrd="0" presId="urn:microsoft.com/office/officeart/2005/8/layout/list1"/>
    <dgm:cxn modelId="{678CB7BB-CF6D-7E42-A165-94AE3BC328F9}" type="presParOf" srcId="{C2470EA2-D2F3-7B44-AA70-91DBEA19E56D}" destId="{93222446-E7B9-9942-B316-DF23FFE764A9}" srcOrd="0" destOrd="0" presId="urn:microsoft.com/office/officeart/2005/8/layout/list1"/>
    <dgm:cxn modelId="{B84C0DBA-ADE2-5049-8640-DA6C3FC7C3A0}" type="presParOf" srcId="{C2470EA2-D2F3-7B44-AA70-91DBEA19E56D}" destId="{7864CF4E-116C-B246-A8DF-E60FE98333FB}" srcOrd="1" destOrd="0" presId="urn:microsoft.com/office/officeart/2005/8/layout/list1"/>
    <dgm:cxn modelId="{68130444-29AB-694A-8D70-5FC85AC34324}" type="presParOf" srcId="{4CD6220C-B029-9C47-9562-0BF3A70DC623}" destId="{8E9B3CA6-5555-A34D-A78E-5D094F62BB39}" srcOrd="5" destOrd="0" presId="urn:microsoft.com/office/officeart/2005/8/layout/list1"/>
    <dgm:cxn modelId="{F6E298E9-71B4-5342-8E4D-4B229EF38BE8}" type="presParOf" srcId="{4CD6220C-B029-9C47-9562-0BF3A70DC623}" destId="{2EAA2044-83B8-9846-A887-E9949F52684A}" srcOrd="6" destOrd="0" presId="urn:microsoft.com/office/officeart/2005/8/layout/list1"/>
    <dgm:cxn modelId="{B096C43A-D2E0-3F4C-87C5-88C298129919}" type="presParOf" srcId="{4CD6220C-B029-9C47-9562-0BF3A70DC623}" destId="{4F7021CD-95B7-5045-897E-0C2627A6C0EA}" srcOrd="7" destOrd="0" presId="urn:microsoft.com/office/officeart/2005/8/layout/list1"/>
    <dgm:cxn modelId="{D0490A49-882D-1743-AD0A-2D9FF66A2E73}" type="presParOf" srcId="{4CD6220C-B029-9C47-9562-0BF3A70DC623}" destId="{C2C7C468-11D6-604E-8E23-775F8196E791}" srcOrd="8" destOrd="0" presId="urn:microsoft.com/office/officeart/2005/8/layout/list1"/>
    <dgm:cxn modelId="{BBF8811F-5577-C343-BC97-FBD952F4D662}" type="presParOf" srcId="{C2C7C468-11D6-604E-8E23-775F8196E791}" destId="{4FFD0017-9ED5-F241-AD29-02C511913AF1}" srcOrd="0" destOrd="0" presId="urn:microsoft.com/office/officeart/2005/8/layout/list1"/>
    <dgm:cxn modelId="{CC4F10D0-A9A2-AC40-BFFF-903983B4F0DC}" type="presParOf" srcId="{C2C7C468-11D6-604E-8E23-775F8196E791}" destId="{0F21CF42-528B-AD4F-9D5D-77142EC4F6DD}" srcOrd="1" destOrd="0" presId="urn:microsoft.com/office/officeart/2005/8/layout/list1"/>
    <dgm:cxn modelId="{8A8A7B87-04D0-1243-A1B4-FB7F04587204}" type="presParOf" srcId="{4CD6220C-B029-9C47-9562-0BF3A70DC623}" destId="{8E199A7E-FFA2-A94C-B944-7AE47E20F33A}" srcOrd="9" destOrd="0" presId="urn:microsoft.com/office/officeart/2005/8/layout/list1"/>
    <dgm:cxn modelId="{F60788C3-6AF2-E24E-B7F4-669B1D3D1E88}" type="presParOf" srcId="{4CD6220C-B029-9C47-9562-0BF3A70DC623}" destId="{9AD6C5FE-05C9-B848-AC2C-30AB1C5B04F1}" srcOrd="10" destOrd="0" presId="urn:microsoft.com/office/officeart/2005/8/layout/list1"/>
    <dgm:cxn modelId="{4761145F-7762-F049-9EA5-8C0A5A616DC7}" type="presParOf" srcId="{4CD6220C-B029-9C47-9562-0BF3A70DC623}" destId="{DDC2E24B-115B-8243-9DC8-6F6CC2C12FCE}" srcOrd="11" destOrd="0" presId="urn:microsoft.com/office/officeart/2005/8/layout/list1"/>
    <dgm:cxn modelId="{235D02CB-BBF1-FF42-A97C-1259B31E0770}" type="presParOf" srcId="{4CD6220C-B029-9C47-9562-0BF3A70DC623}" destId="{318F2D76-0DF3-844F-AC45-0241A9A6B947}" srcOrd="12" destOrd="0" presId="urn:microsoft.com/office/officeart/2005/8/layout/list1"/>
    <dgm:cxn modelId="{FE43ECA3-AA54-E84D-9E80-4A441F8E193D}" type="presParOf" srcId="{318F2D76-0DF3-844F-AC45-0241A9A6B947}" destId="{CC7A2A82-4255-CB4D-BEB7-E312D0E7F062}" srcOrd="0" destOrd="0" presId="urn:microsoft.com/office/officeart/2005/8/layout/list1"/>
    <dgm:cxn modelId="{E9AFC124-9827-9741-B455-0FA5F28B6272}" type="presParOf" srcId="{318F2D76-0DF3-844F-AC45-0241A9A6B947}" destId="{605E4514-200B-3B4B-A03D-833F9B4863E1}" srcOrd="1" destOrd="0" presId="urn:microsoft.com/office/officeart/2005/8/layout/list1"/>
    <dgm:cxn modelId="{BBE782E0-D8B6-D14D-A2A1-0DCF20CB833B}" type="presParOf" srcId="{4CD6220C-B029-9C47-9562-0BF3A70DC623}" destId="{20FEBDBF-ECE9-504C-80A8-CF73E4A5A21B}" srcOrd="13" destOrd="0" presId="urn:microsoft.com/office/officeart/2005/8/layout/list1"/>
    <dgm:cxn modelId="{8A6E4A32-6A65-2B41-8A10-A32BE532A4EB}" type="presParOf" srcId="{4CD6220C-B029-9C47-9562-0BF3A70DC623}" destId="{69378C6F-C419-1748-A8EC-1AA1A98EFDD2}" srcOrd="14" destOrd="0" presId="urn:microsoft.com/office/officeart/2005/8/layout/list1"/>
    <dgm:cxn modelId="{DCE6AB5F-4007-9A44-A828-91493FEFC943}" type="presParOf" srcId="{4CD6220C-B029-9C47-9562-0BF3A70DC623}" destId="{03DC8C77-F69E-C44A-B34E-B90BA3702318}" srcOrd="15" destOrd="0" presId="urn:microsoft.com/office/officeart/2005/8/layout/list1"/>
    <dgm:cxn modelId="{F2CB7436-3AFC-5048-BA86-6026AB0B8A41}" type="presParOf" srcId="{4CD6220C-B029-9C47-9562-0BF3A70DC623}" destId="{39BF4DEC-09CE-F147-A732-89B2B4F9BED2}" srcOrd="16" destOrd="0" presId="urn:microsoft.com/office/officeart/2005/8/layout/list1"/>
    <dgm:cxn modelId="{82A29B32-E295-D94A-AF39-1050BB9727B3}" type="presParOf" srcId="{39BF4DEC-09CE-F147-A732-89B2B4F9BED2}" destId="{0CC4E5A8-E861-2140-9593-7F07C50C7936}" srcOrd="0" destOrd="0" presId="urn:microsoft.com/office/officeart/2005/8/layout/list1"/>
    <dgm:cxn modelId="{3DC390FC-FEEE-664E-9751-4C3FED1BFAB1}" type="presParOf" srcId="{39BF4DEC-09CE-F147-A732-89B2B4F9BED2}" destId="{86270193-B0FD-274A-B01D-315F7E5BE668}" srcOrd="1" destOrd="0" presId="urn:microsoft.com/office/officeart/2005/8/layout/list1"/>
    <dgm:cxn modelId="{BF2D9337-A1C8-8A47-BBEE-3E6CD8A920F6}" type="presParOf" srcId="{4CD6220C-B029-9C47-9562-0BF3A70DC623}" destId="{E7AB559F-29A7-8C41-8280-005673624025}" srcOrd="17" destOrd="0" presId="urn:microsoft.com/office/officeart/2005/8/layout/list1"/>
    <dgm:cxn modelId="{980FDC31-4A46-844C-839C-773012B7AD5E}" type="presParOf" srcId="{4CD6220C-B029-9C47-9562-0BF3A70DC623}" destId="{50A8478B-B221-4B42-9FDB-C9C4C6D62846}" srcOrd="18" destOrd="0" presId="urn:microsoft.com/office/officeart/2005/8/layout/list1"/>
    <dgm:cxn modelId="{D17F5965-6D03-D54A-ADB9-2159F99FBB45}" type="presParOf" srcId="{4CD6220C-B029-9C47-9562-0BF3A70DC623}" destId="{70854FD0-B3E5-7B4B-88B9-93FCCD70DA4E}" srcOrd="19" destOrd="0" presId="urn:microsoft.com/office/officeart/2005/8/layout/list1"/>
    <dgm:cxn modelId="{7E796FE6-2648-A542-9834-31ED73B3F081}" type="presParOf" srcId="{4CD6220C-B029-9C47-9562-0BF3A70DC623}" destId="{5AF0E648-EDDB-934E-80A1-EE49C8E5ACCB}" srcOrd="20" destOrd="0" presId="urn:microsoft.com/office/officeart/2005/8/layout/list1"/>
    <dgm:cxn modelId="{1040D6E1-6863-B046-A3BB-DE851C789673}" type="presParOf" srcId="{5AF0E648-EDDB-934E-80A1-EE49C8E5ACCB}" destId="{7BA86721-6109-1947-A3A3-F3E17292BB3B}" srcOrd="0" destOrd="0" presId="urn:microsoft.com/office/officeart/2005/8/layout/list1"/>
    <dgm:cxn modelId="{731CEB90-3618-CB4F-86E2-1DE68018996A}" type="presParOf" srcId="{5AF0E648-EDDB-934E-80A1-EE49C8E5ACCB}" destId="{C0A7E5A8-A3C3-4248-A7AC-1F471D22AC2B}" srcOrd="1" destOrd="0" presId="urn:microsoft.com/office/officeart/2005/8/layout/list1"/>
    <dgm:cxn modelId="{8C0A6A63-0F62-9C48-A28A-26FCCCD4282F}" type="presParOf" srcId="{4CD6220C-B029-9C47-9562-0BF3A70DC623}" destId="{C6243411-6AE0-F34A-A0F3-7FC169B3D22F}" srcOrd="21" destOrd="0" presId="urn:microsoft.com/office/officeart/2005/8/layout/list1"/>
    <dgm:cxn modelId="{D48ED412-46CB-9D4D-8D04-5E735C68BAEB}" type="presParOf" srcId="{4CD6220C-B029-9C47-9562-0BF3A70DC623}" destId="{38677281-A8B0-744B-8E9D-84B4626998C1}"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198C55-2A1F-0C43-A151-0F1AAC8402B0}" type="doc">
      <dgm:prSet loTypeId="urn:microsoft.com/office/officeart/2005/8/layout/process2" loCatId="" qsTypeId="urn:microsoft.com/office/officeart/2005/8/quickstyle/simple1" qsCatId="simple" csTypeId="urn:microsoft.com/office/officeart/2005/8/colors/accent2_5" csCatId="accent2" phldr="1"/>
      <dgm:spPr/>
    </dgm:pt>
    <dgm:pt modelId="{84A9DCCE-8943-9A44-8C20-9B1C1360AAFE}">
      <dgm:prSet phldrT="[Text]"/>
      <dgm:spPr/>
      <dgm:t>
        <a:bodyPr/>
        <a:lstStyle/>
        <a:p>
          <a:r>
            <a:rPr lang="en-US" dirty="0">
              <a:solidFill>
                <a:schemeClr val="tx1"/>
              </a:solidFill>
              <a:effectLst/>
            </a:rPr>
            <a:t>The climate models share common ancestor models, and share similar limited knowledge to the earth system </a:t>
          </a:r>
          <a:endParaRPr lang="en-US" dirty="0">
            <a:solidFill>
              <a:schemeClr val="tx1"/>
            </a:solidFill>
          </a:endParaRPr>
        </a:p>
      </dgm:t>
    </dgm:pt>
    <dgm:pt modelId="{EE2C1316-2812-D54F-B659-4E77A42E0A28}" type="parTrans" cxnId="{6B5D8C4A-4F11-724E-B097-070CCA07DBB6}">
      <dgm:prSet/>
      <dgm:spPr/>
      <dgm:t>
        <a:bodyPr/>
        <a:lstStyle/>
        <a:p>
          <a:endParaRPr lang="en-US"/>
        </a:p>
      </dgm:t>
    </dgm:pt>
    <dgm:pt modelId="{9EF20BE7-D6D5-614D-9C2D-B43E011817F8}" type="sibTrans" cxnId="{6B5D8C4A-4F11-724E-B097-070CCA07DBB6}">
      <dgm:prSet/>
      <dgm:spPr/>
      <dgm:t>
        <a:bodyPr/>
        <a:lstStyle/>
        <a:p>
          <a:endParaRPr lang="en-US"/>
        </a:p>
      </dgm:t>
    </dgm:pt>
    <dgm:pt modelId="{BE480367-4E7D-0F40-87C4-7F0FF1B6BEA9}">
      <dgm:prSet phldrT="[Text]"/>
      <dgm:spPr/>
      <dgm:t>
        <a:bodyPr/>
        <a:lstStyle/>
        <a:p>
          <a:r>
            <a:rPr lang="en-US" dirty="0">
              <a:solidFill>
                <a:schemeClr val="tx1"/>
              </a:solidFill>
              <a:effectLst/>
            </a:rPr>
            <a:t>Simulators are potentially not independent within the ensemble members. </a:t>
          </a:r>
          <a:endParaRPr lang="en-US" dirty="0">
            <a:solidFill>
              <a:schemeClr val="tx1"/>
            </a:solidFill>
          </a:endParaRPr>
        </a:p>
      </dgm:t>
    </dgm:pt>
    <dgm:pt modelId="{17755095-C3DF-2F48-BD30-28C4FC7560B5}" type="parTrans" cxnId="{312E68BB-398A-334C-B257-0D1EBEE21C45}">
      <dgm:prSet/>
      <dgm:spPr/>
      <dgm:t>
        <a:bodyPr/>
        <a:lstStyle/>
        <a:p>
          <a:endParaRPr lang="en-US"/>
        </a:p>
      </dgm:t>
    </dgm:pt>
    <dgm:pt modelId="{6272AD72-02BF-264E-898E-AB02E54D11F8}" type="sibTrans" cxnId="{312E68BB-398A-334C-B257-0D1EBEE21C45}">
      <dgm:prSet/>
      <dgm:spPr/>
      <dgm:t>
        <a:bodyPr/>
        <a:lstStyle/>
        <a:p>
          <a:endParaRPr lang="en-US"/>
        </a:p>
      </dgm:t>
    </dgm:pt>
    <dgm:pt modelId="{BE53C839-D981-BF4D-A05C-29B9FF40CCC6}">
      <dgm:prSet phldrT="[Text]"/>
      <dgm:spPr/>
      <dgm:t>
        <a:bodyPr/>
        <a:lstStyle/>
        <a:p>
          <a:r>
            <a:rPr lang="en-US" dirty="0">
              <a:solidFill>
                <a:schemeClr val="tx1"/>
              </a:solidFill>
            </a:rPr>
            <a:t>Imperil uncertainty measurement.</a:t>
          </a:r>
        </a:p>
      </dgm:t>
    </dgm:pt>
    <dgm:pt modelId="{3CC3AFFF-A235-2D40-8CF4-BE3679779341}" type="parTrans" cxnId="{44EC4F78-56E4-6F42-833F-DE57D61F57AE}">
      <dgm:prSet/>
      <dgm:spPr/>
      <dgm:t>
        <a:bodyPr/>
        <a:lstStyle/>
        <a:p>
          <a:endParaRPr lang="en-US"/>
        </a:p>
      </dgm:t>
    </dgm:pt>
    <dgm:pt modelId="{3F5B0DCE-FE71-9B4F-AC87-08BD0CE78548}" type="sibTrans" cxnId="{44EC4F78-56E4-6F42-833F-DE57D61F57AE}">
      <dgm:prSet/>
      <dgm:spPr/>
      <dgm:t>
        <a:bodyPr/>
        <a:lstStyle/>
        <a:p>
          <a:endParaRPr lang="en-US"/>
        </a:p>
      </dgm:t>
    </dgm:pt>
    <dgm:pt modelId="{81E7E16D-55C0-8E47-8F07-8BB7D4C2D6B0}">
      <dgm:prSet phldrT="[Text]"/>
      <dgm:spPr/>
      <dgm:t>
        <a:bodyPr/>
        <a:lstStyle/>
        <a:p>
          <a:r>
            <a:rPr lang="en-US" dirty="0">
              <a:solidFill>
                <a:schemeClr val="tx1"/>
              </a:solidFill>
            </a:rPr>
            <a:t>Shared discrepancy framework is introduced to remove dependencies, which enables defensible assessment of uncertainty.</a:t>
          </a:r>
        </a:p>
      </dgm:t>
    </dgm:pt>
    <dgm:pt modelId="{2A28210B-67AE-4243-B0C5-25B4F1D531EB}" type="parTrans" cxnId="{DCFB4C75-C792-CA43-9B08-CEC94DE7C753}">
      <dgm:prSet/>
      <dgm:spPr/>
      <dgm:t>
        <a:bodyPr/>
        <a:lstStyle/>
        <a:p>
          <a:endParaRPr lang="en-US"/>
        </a:p>
      </dgm:t>
    </dgm:pt>
    <dgm:pt modelId="{F81A532E-CFFC-1447-8D2F-1D8AE26F10D6}" type="sibTrans" cxnId="{DCFB4C75-C792-CA43-9B08-CEC94DE7C753}">
      <dgm:prSet/>
      <dgm:spPr/>
      <dgm:t>
        <a:bodyPr/>
        <a:lstStyle/>
        <a:p>
          <a:endParaRPr lang="en-US"/>
        </a:p>
      </dgm:t>
    </dgm:pt>
    <dgm:pt modelId="{4C70E3AC-590E-514C-A77F-D08665267C33}" type="pres">
      <dgm:prSet presAssocID="{C3198C55-2A1F-0C43-A151-0F1AAC8402B0}" presName="linearFlow" presStyleCnt="0">
        <dgm:presLayoutVars>
          <dgm:resizeHandles val="exact"/>
        </dgm:presLayoutVars>
      </dgm:prSet>
      <dgm:spPr/>
    </dgm:pt>
    <dgm:pt modelId="{6D2B3904-B6B7-6048-8F5C-658C753BB8FA}" type="pres">
      <dgm:prSet presAssocID="{84A9DCCE-8943-9A44-8C20-9B1C1360AAFE}" presName="node" presStyleLbl="node1" presStyleIdx="0" presStyleCnt="4">
        <dgm:presLayoutVars>
          <dgm:bulletEnabled val="1"/>
        </dgm:presLayoutVars>
      </dgm:prSet>
      <dgm:spPr/>
    </dgm:pt>
    <dgm:pt modelId="{7F74FDD3-2524-0C49-A96C-091B14253271}" type="pres">
      <dgm:prSet presAssocID="{9EF20BE7-D6D5-614D-9C2D-B43E011817F8}" presName="sibTrans" presStyleLbl="sibTrans2D1" presStyleIdx="0" presStyleCnt="3"/>
      <dgm:spPr/>
    </dgm:pt>
    <dgm:pt modelId="{78223787-C7D5-FD41-A11B-F424F687AC74}" type="pres">
      <dgm:prSet presAssocID="{9EF20BE7-D6D5-614D-9C2D-B43E011817F8}" presName="connectorText" presStyleLbl="sibTrans2D1" presStyleIdx="0" presStyleCnt="3"/>
      <dgm:spPr/>
    </dgm:pt>
    <dgm:pt modelId="{5D895391-1183-9F46-8EB5-43B463D2E4D5}" type="pres">
      <dgm:prSet presAssocID="{BE480367-4E7D-0F40-87C4-7F0FF1B6BEA9}" presName="node" presStyleLbl="node1" presStyleIdx="1" presStyleCnt="4" custScaleY="63597">
        <dgm:presLayoutVars>
          <dgm:bulletEnabled val="1"/>
        </dgm:presLayoutVars>
      </dgm:prSet>
      <dgm:spPr/>
    </dgm:pt>
    <dgm:pt modelId="{5DABC7F0-CF5D-A346-A059-2CA1546B262D}" type="pres">
      <dgm:prSet presAssocID="{6272AD72-02BF-264E-898E-AB02E54D11F8}" presName="sibTrans" presStyleLbl="sibTrans2D1" presStyleIdx="1" presStyleCnt="3"/>
      <dgm:spPr/>
    </dgm:pt>
    <dgm:pt modelId="{C51F1165-9B8E-E547-BE0C-FB8E1268FD01}" type="pres">
      <dgm:prSet presAssocID="{6272AD72-02BF-264E-898E-AB02E54D11F8}" presName="connectorText" presStyleLbl="sibTrans2D1" presStyleIdx="1" presStyleCnt="3"/>
      <dgm:spPr/>
    </dgm:pt>
    <dgm:pt modelId="{0A60F966-4E79-6A47-B6C7-A9430B2DFF5E}" type="pres">
      <dgm:prSet presAssocID="{BE53C839-D981-BF4D-A05C-29B9FF40CCC6}" presName="node" presStyleLbl="node1" presStyleIdx="2" presStyleCnt="4" custScaleY="53040">
        <dgm:presLayoutVars>
          <dgm:bulletEnabled val="1"/>
        </dgm:presLayoutVars>
      </dgm:prSet>
      <dgm:spPr/>
    </dgm:pt>
    <dgm:pt modelId="{20048013-F222-C04A-95B1-46AD33C0A88F}" type="pres">
      <dgm:prSet presAssocID="{3F5B0DCE-FE71-9B4F-AC87-08BD0CE78548}" presName="sibTrans" presStyleLbl="sibTrans2D1" presStyleIdx="2" presStyleCnt="3"/>
      <dgm:spPr/>
    </dgm:pt>
    <dgm:pt modelId="{2E244D99-C747-C140-BF41-99C2934D1206}" type="pres">
      <dgm:prSet presAssocID="{3F5B0DCE-FE71-9B4F-AC87-08BD0CE78548}" presName="connectorText" presStyleLbl="sibTrans2D1" presStyleIdx="2" presStyleCnt="3"/>
      <dgm:spPr/>
    </dgm:pt>
    <dgm:pt modelId="{242BDC75-9157-4B4E-AE58-6D33BCB021A8}" type="pres">
      <dgm:prSet presAssocID="{81E7E16D-55C0-8E47-8F07-8BB7D4C2D6B0}" presName="node" presStyleLbl="node1" presStyleIdx="3" presStyleCnt="4" custScaleY="111286">
        <dgm:presLayoutVars>
          <dgm:bulletEnabled val="1"/>
        </dgm:presLayoutVars>
      </dgm:prSet>
      <dgm:spPr/>
    </dgm:pt>
  </dgm:ptLst>
  <dgm:cxnLst>
    <dgm:cxn modelId="{035BD019-B947-A241-86AF-8B66F741FBF8}" type="presOf" srcId="{9EF20BE7-D6D5-614D-9C2D-B43E011817F8}" destId="{78223787-C7D5-FD41-A11B-F424F687AC74}" srcOrd="1" destOrd="0" presId="urn:microsoft.com/office/officeart/2005/8/layout/process2"/>
    <dgm:cxn modelId="{D9059228-E9B5-7041-9E56-D75D199FAAC4}" type="presOf" srcId="{6272AD72-02BF-264E-898E-AB02E54D11F8}" destId="{C51F1165-9B8E-E547-BE0C-FB8E1268FD01}" srcOrd="1" destOrd="0" presId="urn:microsoft.com/office/officeart/2005/8/layout/process2"/>
    <dgm:cxn modelId="{C3AF822D-3D03-B441-98F8-CAEC50028860}" type="presOf" srcId="{C3198C55-2A1F-0C43-A151-0F1AAC8402B0}" destId="{4C70E3AC-590E-514C-A77F-D08665267C33}" srcOrd="0" destOrd="0" presId="urn:microsoft.com/office/officeart/2005/8/layout/process2"/>
    <dgm:cxn modelId="{6B5D8C4A-4F11-724E-B097-070CCA07DBB6}" srcId="{C3198C55-2A1F-0C43-A151-0F1AAC8402B0}" destId="{84A9DCCE-8943-9A44-8C20-9B1C1360AAFE}" srcOrd="0" destOrd="0" parTransId="{EE2C1316-2812-D54F-B659-4E77A42E0A28}" sibTransId="{9EF20BE7-D6D5-614D-9C2D-B43E011817F8}"/>
    <dgm:cxn modelId="{F7A38E61-6EE8-2B45-83F3-183263557908}" type="presOf" srcId="{3F5B0DCE-FE71-9B4F-AC87-08BD0CE78548}" destId="{2E244D99-C747-C140-BF41-99C2934D1206}" srcOrd="1" destOrd="0" presId="urn:microsoft.com/office/officeart/2005/8/layout/process2"/>
    <dgm:cxn modelId="{DCFB4C75-C792-CA43-9B08-CEC94DE7C753}" srcId="{C3198C55-2A1F-0C43-A151-0F1AAC8402B0}" destId="{81E7E16D-55C0-8E47-8F07-8BB7D4C2D6B0}" srcOrd="3" destOrd="0" parTransId="{2A28210B-67AE-4243-B0C5-25B4F1D531EB}" sibTransId="{F81A532E-CFFC-1447-8D2F-1D8AE26F10D6}"/>
    <dgm:cxn modelId="{44EC4F78-56E4-6F42-833F-DE57D61F57AE}" srcId="{C3198C55-2A1F-0C43-A151-0F1AAC8402B0}" destId="{BE53C839-D981-BF4D-A05C-29B9FF40CCC6}" srcOrd="2" destOrd="0" parTransId="{3CC3AFFF-A235-2D40-8CF4-BE3679779341}" sibTransId="{3F5B0DCE-FE71-9B4F-AC87-08BD0CE78548}"/>
    <dgm:cxn modelId="{FE413D82-0102-EC41-84FD-601983955FE1}" type="presOf" srcId="{BE480367-4E7D-0F40-87C4-7F0FF1B6BEA9}" destId="{5D895391-1183-9F46-8EB5-43B463D2E4D5}" srcOrd="0" destOrd="0" presId="urn:microsoft.com/office/officeart/2005/8/layout/process2"/>
    <dgm:cxn modelId="{A776F794-6848-5B40-BAE8-5C1C9EE86199}" type="presOf" srcId="{84A9DCCE-8943-9A44-8C20-9B1C1360AAFE}" destId="{6D2B3904-B6B7-6048-8F5C-658C753BB8FA}" srcOrd="0" destOrd="0" presId="urn:microsoft.com/office/officeart/2005/8/layout/process2"/>
    <dgm:cxn modelId="{D10F5997-1D59-B646-9A85-763EC26E91F2}" type="presOf" srcId="{3F5B0DCE-FE71-9B4F-AC87-08BD0CE78548}" destId="{20048013-F222-C04A-95B1-46AD33C0A88F}" srcOrd="0" destOrd="0" presId="urn:microsoft.com/office/officeart/2005/8/layout/process2"/>
    <dgm:cxn modelId="{312E68BB-398A-334C-B257-0D1EBEE21C45}" srcId="{C3198C55-2A1F-0C43-A151-0F1AAC8402B0}" destId="{BE480367-4E7D-0F40-87C4-7F0FF1B6BEA9}" srcOrd="1" destOrd="0" parTransId="{17755095-C3DF-2F48-BD30-28C4FC7560B5}" sibTransId="{6272AD72-02BF-264E-898E-AB02E54D11F8}"/>
    <dgm:cxn modelId="{6D470BC9-1276-E643-9C12-5CBB1864BEE4}" type="presOf" srcId="{6272AD72-02BF-264E-898E-AB02E54D11F8}" destId="{5DABC7F0-CF5D-A346-A059-2CA1546B262D}" srcOrd="0" destOrd="0" presId="urn:microsoft.com/office/officeart/2005/8/layout/process2"/>
    <dgm:cxn modelId="{F1F202D5-1D8D-C144-9617-3B1093F5B3DB}" type="presOf" srcId="{9EF20BE7-D6D5-614D-9C2D-B43E011817F8}" destId="{7F74FDD3-2524-0C49-A96C-091B14253271}" srcOrd="0" destOrd="0" presId="urn:microsoft.com/office/officeart/2005/8/layout/process2"/>
    <dgm:cxn modelId="{77E8B6E0-C70F-194A-870B-D86DF9E770D6}" type="presOf" srcId="{81E7E16D-55C0-8E47-8F07-8BB7D4C2D6B0}" destId="{242BDC75-9157-4B4E-AE58-6D33BCB021A8}" srcOrd="0" destOrd="0" presId="urn:microsoft.com/office/officeart/2005/8/layout/process2"/>
    <dgm:cxn modelId="{5D1A02F1-D8E3-2E4D-80F5-65E67E935F0F}" type="presOf" srcId="{BE53C839-D981-BF4D-A05C-29B9FF40CCC6}" destId="{0A60F966-4E79-6A47-B6C7-A9430B2DFF5E}" srcOrd="0" destOrd="0" presId="urn:microsoft.com/office/officeart/2005/8/layout/process2"/>
    <dgm:cxn modelId="{B989DF4A-4311-A84D-81DB-A46B17DCBB44}" type="presParOf" srcId="{4C70E3AC-590E-514C-A77F-D08665267C33}" destId="{6D2B3904-B6B7-6048-8F5C-658C753BB8FA}" srcOrd="0" destOrd="0" presId="urn:microsoft.com/office/officeart/2005/8/layout/process2"/>
    <dgm:cxn modelId="{464B5149-37BB-2948-A7ED-3D7BBB03E8E8}" type="presParOf" srcId="{4C70E3AC-590E-514C-A77F-D08665267C33}" destId="{7F74FDD3-2524-0C49-A96C-091B14253271}" srcOrd="1" destOrd="0" presId="urn:microsoft.com/office/officeart/2005/8/layout/process2"/>
    <dgm:cxn modelId="{B3449428-5E4B-404F-81E2-3DB2166B28BA}" type="presParOf" srcId="{7F74FDD3-2524-0C49-A96C-091B14253271}" destId="{78223787-C7D5-FD41-A11B-F424F687AC74}" srcOrd="0" destOrd="0" presId="urn:microsoft.com/office/officeart/2005/8/layout/process2"/>
    <dgm:cxn modelId="{87354EEB-1CED-8C4B-9ADC-862BC7A56B10}" type="presParOf" srcId="{4C70E3AC-590E-514C-A77F-D08665267C33}" destId="{5D895391-1183-9F46-8EB5-43B463D2E4D5}" srcOrd="2" destOrd="0" presId="urn:microsoft.com/office/officeart/2005/8/layout/process2"/>
    <dgm:cxn modelId="{C602E087-D277-CB47-B054-BFF20212F9C7}" type="presParOf" srcId="{4C70E3AC-590E-514C-A77F-D08665267C33}" destId="{5DABC7F0-CF5D-A346-A059-2CA1546B262D}" srcOrd="3" destOrd="0" presId="urn:microsoft.com/office/officeart/2005/8/layout/process2"/>
    <dgm:cxn modelId="{55258F16-2B54-4240-A719-D0E9143101CF}" type="presParOf" srcId="{5DABC7F0-CF5D-A346-A059-2CA1546B262D}" destId="{C51F1165-9B8E-E547-BE0C-FB8E1268FD01}" srcOrd="0" destOrd="0" presId="urn:microsoft.com/office/officeart/2005/8/layout/process2"/>
    <dgm:cxn modelId="{8050D851-593F-8145-8F8D-1469E214F1FB}" type="presParOf" srcId="{4C70E3AC-590E-514C-A77F-D08665267C33}" destId="{0A60F966-4E79-6A47-B6C7-A9430B2DFF5E}" srcOrd="4" destOrd="0" presId="urn:microsoft.com/office/officeart/2005/8/layout/process2"/>
    <dgm:cxn modelId="{E40386AC-081E-6B43-8C4D-753B2623A82C}" type="presParOf" srcId="{4C70E3AC-590E-514C-A77F-D08665267C33}" destId="{20048013-F222-C04A-95B1-46AD33C0A88F}" srcOrd="5" destOrd="0" presId="urn:microsoft.com/office/officeart/2005/8/layout/process2"/>
    <dgm:cxn modelId="{C710C081-BC28-8D4C-BCF0-3BD3CE1ACD7A}" type="presParOf" srcId="{20048013-F222-C04A-95B1-46AD33C0A88F}" destId="{2E244D99-C747-C140-BF41-99C2934D1206}" srcOrd="0" destOrd="0" presId="urn:microsoft.com/office/officeart/2005/8/layout/process2"/>
    <dgm:cxn modelId="{47D15996-8F87-1345-9550-B9E20D771ABA}" type="presParOf" srcId="{4C70E3AC-590E-514C-A77F-D08665267C33}" destId="{242BDC75-9157-4B4E-AE58-6D33BCB021A8}" srcOrd="6" destOrd="0" presId="urn:microsoft.com/office/officeart/2005/8/layout/process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3AD4C-6DE8-B244-91AF-89733813B6B8}">
      <dsp:nvSpPr>
        <dsp:cNvPr id="0" name=""/>
        <dsp:cNvSpPr/>
      </dsp:nvSpPr>
      <dsp:spPr>
        <a:xfrm>
          <a:off x="0" y="272600"/>
          <a:ext cx="8062494" cy="403199"/>
        </a:xfrm>
        <a:prstGeom prst="rect">
          <a:avLst/>
        </a:prstGeom>
        <a:solidFill>
          <a:schemeClr val="lt1">
            <a:alpha val="90000"/>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9B191F-672A-6645-8B8B-D0848D0B8031}">
      <dsp:nvSpPr>
        <dsp:cNvPr id="0" name=""/>
        <dsp:cNvSpPr/>
      </dsp:nvSpPr>
      <dsp:spPr>
        <a:xfrm>
          <a:off x="403124" y="36440"/>
          <a:ext cx="5643745" cy="472320"/>
        </a:xfrm>
        <a:prstGeom prst="round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20" tIns="0" rIns="21332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2"/>
              </a:solidFill>
            </a:rPr>
            <a:t>Introduction</a:t>
          </a:r>
          <a:endParaRPr lang="en-US" sz="1600" kern="1200" dirty="0">
            <a:solidFill>
              <a:schemeClr val="tx2"/>
            </a:solidFill>
          </a:endParaRPr>
        </a:p>
      </dsp:txBody>
      <dsp:txXfrm>
        <a:off x="426181" y="59497"/>
        <a:ext cx="5597631" cy="426206"/>
      </dsp:txXfrm>
    </dsp:sp>
    <dsp:sp modelId="{2EAA2044-83B8-9846-A887-E9949F52684A}">
      <dsp:nvSpPr>
        <dsp:cNvPr id="0" name=""/>
        <dsp:cNvSpPr/>
      </dsp:nvSpPr>
      <dsp:spPr>
        <a:xfrm>
          <a:off x="0" y="998360"/>
          <a:ext cx="8062494" cy="403199"/>
        </a:xfrm>
        <a:prstGeom prst="rect">
          <a:avLst/>
        </a:prstGeom>
        <a:solidFill>
          <a:schemeClr val="lt1">
            <a:alpha val="90000"/>
            <a:hueOff val="0"/>
            <a:satOff val="0"/>
            <a:lumOff val="0"/>
            <a:alphaOff val="0"/>
          </a:schemeClr>
        </a:solidFill>
        <a:ln w="12700" cap="flat" cmpd="sng" algn="ctr">
          <a:solidFill>
            <a:schemeClr val="accent3">
              <a:shade val="50000"/>
              <a:hueOff val="23833"/>
              <a:satOff val="10966"/>
              <a:lumOff val="1075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64CF4E-116C-B246-A8DF-E60FE98333FB}">
      <dsp:nvSpPr>
        <dsp:cNvPr id="0" name=""/>
        <dsp:cNvSpPr/>
      </dsp:nvSpPr>
      <dsp:spPr>
        <a:xfrm>
          <a:off x="403124" y="762200"/>
          <a:ext cx="5643745" cy="472320"/>
        </a:xfrm>
        <a:prstGeom prst="roundRect">
          <a:avLst/>
        </a:prstGeom>
        <a:solidFill>
          <a:schemeClr val="accent3">
            <a:shade val="50000"/>
            <a:hueOff val="23833"/>
            <a:satOff val="10966"/>
            <a:lumOff val="107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20" tIns="0" rIns="21332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2"/>
              </a:solidFill>
            </a:rPr>
            <a:t>Data</a:t>
          </a:r>
          <a:endParaRPr lang="en-US" sz="1600" kern="1200" dirty="0">
            <a:solidFill>
              <a:schemeClr val="tx2"/>
            </a:solidFill>
          </a:endParaRPr>
        </a:p>
      </dsp:txBody>
      <dsp:txXfrm>
        <a:off x="426181" y="785257"/>
        <a:ext cx="5597631" cy="426206"/>
      </dsp:txXfrm>
    </dsp:sp>
    <dsp:sp modelId="{9AD6C5FE-05C9-B848-AC2C-30AB1C5B04F1}">
      <dsp:nvSpPr>
        <dsp:cNvPr id="0" name=""/>
        <dsp:cNvSpPr/>
      </dsp:nvSpPr>
      <dsp:spPr>
        <a:xfrm>
          <a:off x="0" y="1724120"/>
          <a:ext cx="8062494" cy="403199"/>
        </a:xfrm>
        <a:prstGeom prst="rect">
          <a:avLst/>
        </a:prstGeom>
        <a:solidFill>
          <a:schemeClr val="lt1">
            <a:alpha val="90000"/>
            <a:hueOff val="0"/>
            <a:satOff val="0"/>
            <a:lumOff val="0"/>
            <a:alphaOff val="0"/>
          </a:schemeClr>
        </a:solidFill>
        <a:ln w="12700" cap="flat" cmpd="sng" algn="ctr">
          <a:solidFill>
            <a:schemeClr val="accent3">
              <a:shade val="50000"/>
              <a:hueOff val="47665"/>
              <a:satOff val="21932"/>
              <a:lumOff val="215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21CF42-528B-AD4F-9D5D-77142EC4F6DD}">
      <dsp:nvSpPr>
        <dsp:cNvPr id="0" name=""/>
        <dsp:cNvSpPr/>
      </dsp:nvSpPr>
      <dsp:spPr>
        <a:xfrm>
          <a:off x="403124" y="1487960"/>
          <a:ext cx="5643745" cy="472320"/>
        </a:xfrm>
        <a:prstGeom prst="roundRect">
          <a:avLst/>
        </a:prstGeom>
        <a:solidFill>
          <a:schemeClr val="accent3">
            <a:shade val="50000"/>
            <a:hueOff val="47665"/>
            <a:satOff val="21932"/>
            <a:lumOff val="21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20" tIns="0" rIns="21332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Methodology</a:t>
          </a:r>
          <a:endParaRPr lang="en-US" sz="1600" kern="1200" dirty="0">
            <a:solidFill>
              <a:schemeClr val="tx1"/>
            </a:solidFill>
          </a:endParaRPr>
        </a:p>
      </dsp:txBody>
      <dsp:txXfrm>
        <a:off x="426181" y="1511017"/>
        <a:ext cx="5597631" cy="426206"/>
      </dsp:txXfrm>
    </dsp:sp>
    <dsp:sp modelId="{69378C6F-C419-1748-A8EC-1AA1A98EFDD2}">
      <dsp:nvSpPr>
        <dsp:cNvPr id="0" name=""/>
        <dsp:cNvSpPr/>
      </dsp:nvSpPr>
      <dsp:spPr>
        <a:xfrm>
          <a:off x="0" y="2449880"/>
          <a:ext cx="8062494" cy="403199"/>
        </a:xfrm>
        <a:prstGeom prst="rect">
          <a:avLst/>
        </a:prstGeom>
        <a:solidFill>
          <a:schemeClr val="lt1">
            <a:alpha val="90000"/>
            <a:hueOff val="0"/>
            <a:satOff val="0"/>
            <a:lumOff val="0"/>
            <a:alphaOff val="0"/>
          </a:schemeClr>
        </a:solidFill>
        <a:ln w="12700" cap="flat" cmpd="sng" algn="ctr">
          <a:solidFill>
            <a:schemeClr val="accent3">
              <a:shade val="50000"/>
              <a:hueOff val="71498"/>
              <a:satOff val="32898"/>
              <a:lumOff val="3225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5E4514-200B-3B4B-A03D-833F9B4863E1}">
      <dsp:nvSpPr>
        <dsp:cNvPr id="0" name=""/>
        <dsp:cNvSpPr/>
      </dsp:nvSpPr>
      <dsp:spPr>
        <a:xfrm>
          <a:off x="403124" y="2213720"/>
          <a:ext cx="5643745" cy="472320"/>
        </a:xfrm>
        <a:prstGeom prst="roundRect">
          <a:avLst/>
        </a:prstGeom>
        <a:solidFill>
          <a:schemeClr val="accent3">
            <a:shade val="50000"/>
            <a:hueOff val="71498"/>
            <a:satOff val="32898"/>
            <a:lumOff val="322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20" tIns="0" rIns="21332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Results</a:t>
          </a:r>
          <a:endParaRPr lang="en-US" sz="1600" kern="1200" dirty="0">
            <a:solidFill>
              <a:schemeClr val="tx1"/>
            </a:solidFill>
          </a:endParaRPr>
        </a:p>
      </dsp:txBody>
      <dsp:txXfrm>
        <a:off x="426181" y="2236777"/>
        <a:ext cx="5597631" cy="426206"/>
      </dsp:txXfrm>
    </dsp:sp>
    <dsp:sp modelId="{50A8478B-B221-4B42-9FDB-C9C4C6D62846}">
      <dsp:nvSpPr>
        <dsp:cNvPr id="0" name=""/>
        <dsp:cNvSpPr/>
      </dsp:nvSpPr>
      <dsp:spPr>
        <a:xfrm>
          <a:off x="0" y="3175640"/>
          <a:ext cx="8062494" cy="403199"/>
        </a:xfrm>
        <a:prstGeom prst="rect">
          <a:avLst/>
        </a:prstGeom>
        <a:solidFill>
          <a:schemeClr val="lt1">
            <a:alpha val="90000"/>
            <a:hueOff val="0"/>
            <a:satOff val="0"/>
            <a:lumOff val="0"/>
            <a:alphaOff val="0"/>
          </a:schemeClr>
        </a:solidFill>
        <a:ln w="12700" cap="flat" cmpd="sng" algn="ctr">
          <a:solidFill>
            <a:schemeClr val="accent3">
              <a:shade val="50000"/>
              <a:hueOff val="47665"/>
              <a:satOff val="21932"/>
              <a:lumOff val="215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270193-B0FD-274A-B01D-315F7E5BE668}">
      <dsp:nvSpPr>
        <dsp:cNvPr id="0" name=""/>
        <dsp:cNvSpPr/>
      </dsp:nvSpPr>
      <dsp:spPr>
        <a:xfrm>
          <a:off x="403124" y="2939480"/>
          <a:ext cx="5643745" cy="472320"/>
        </a:xfrm>
        <a:prstGeom prst="roundRect">
          <a:avLst/>
        </a:prstGeom>
        <a:solidFill>
          <a:schemeClr val="accent3">
            <a:shade val="50000"/>
            <a:hueOff val="47665"/>
            <a:satOff val="21932"/>
            <a:lumOff val="21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20" tIns="0" rIns="21332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Conclusion</a:t>
          </a:r>
          <a:endParaRPr lang="en-US" sz="1600" kern="1200" dirty="0">
            <a:solidFill>
              <a:schemeClr val="tx1"/>
            </a:solidFill>
          </a:endParaRPr>
        </a:p>
      </dsp:txBody>
      <dsp:txXfrm>
        <a:off x="426181" y="2962537"/>
        <a:ext cx="5597631" cy="426206"/>
      </dsp:txXfrm>
    </dsp:sp>
    <dsp:sp modelId="{38677281-A8B0-744B-8E9D-84B4626998C1}">
      <dsp:nvSpPr>
        <dsp:cNvPr id="0" name=""/>
        <dsp:cNvSpPr/>
      </dsp:nvSpPr>
      <dsp:spPr>
        <a:xfrm>
          <a:off x="0" y="3901400"/>
          <a:ext cx="8062494" cy="403199"/>
        </a:xfrm>
        <a:prstGeom prst="rect">
          <a:avLst/>
        </a:prstGeom>
        <a:solidFill>
          <a:schemeClr val="lt1">
            <a:alpha val="90000"/>
            <a:hueOff val="0"/>
            <a:satOff val="0"/>
            <a:lumOff val="0"/>
            <a:alphaOff val="0"/>
          </a:schemeClr>
        </a:solidFill>
        <a:ln w="12700" cap="flat" cmpd="sng" algn="ctr">
          <a:solidFill>
            <a:schemeClr val="accent3">
              <a:shade val="50000"/>
              <a:hueOff val="23833"/>
              <a:satOff val="10966"/>
              <a:lumOff val="1075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A7E5A8-A3C3-4248-A7AC-1F471D22AC2B}">
      <dsp:nvSpPr>
        <dsp:cNvPr id="0" name=""/>
        <dsp:cNvSpPr/>
      </dsp:nvSpPr>
      <dsp:spPr>
        <a:xfrm>
          <a:off x="403124" y="3665240"/>
          <a:ext cx="5643745" cy="472320"/>
        </a:xfrm>
        <a:prstGeom prst="roundRect">
          <a:avLst/>
        </a:prstGeom>
        <a:solidFill>
          <a:schemeClr val="accent3">
            <a:shade val="50000"/>
            <a:hueOff val="23833"/>
            <a:satOff val="10966"/>
            <a:lumOff val="107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20" tIns="0" rIns="213320"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Q&amp;A</a:t>
          </a:r>
        </a:p>
      </dsp:txBody>
      <dsp:txXfrm>
        <a:off x="426181" y="3688297"/>
        <a:ext cx="5597631"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B3904-B6B7-6048-8F5C-658C753BB8FA}">
      <dsp:nvSpPr>
        <dsp:cNvPr id="0" name=""/>
        <dsp:cNvSpPr/>
      </dsp:nvSpPr>
      <dsp:spPr>
        <a:xfrm>
          <a:off x="330173" y="139"/>
          <a:ext cx="2480458" cy="1200373"/>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effectLst/>
            </a:rPr>
            <a:t>The climate models share common ancestor models, and share similar limited knowledge to the earth system </a:t>
          </a:r>
          <a:endParaRPr lang="en-US" sz="1500" kern="1200" dirty="0">
            <a:solidFill>
              <a:schemeClr val="tx1"/>
            </a:solidFill>
          </a:endParaRPr>
        </a:p>
      </dsp:txBody>
      <dsp:txXfrm>
        <a:off x="365331" y="35297"/>
        <a:ext cx="2410142" cy="1130057"/>
      </dsp:txXfrm>
    </dsp:sp>
    <dsp:sp modelId="{7F74FDD3-2524-0C49-A96C-091B14253271}">
      <dsp:nvSpPr>
        <dsp:cNvPr id="0" name=""/>
        <dsp:cNvSpPr/>
      </dsp:nvSpPr>
      <dsp:spPr>
        <a:xfrm rot="5400000">
          <a:off x="1345332" y="1230522"/>
          <a:ext cx="450139" cy="540167"/>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408351" y="1275536"/>
        <a:ext cx="324101" cy="315097"/>
      </dsp:txXfrm>
    </dsp:sp>
    <dsp:sp modelId="{5D895391-1183-9F46-8EB5-43B463D2E4D5}">
      <dsp:nvSpPr>
        <dsp:cNvPr id="0" name=""/>
        <dsp:cNvSpPr/>
      </dsp:nvSpPr>
      <dsp:spPr>
        <a:xfrm>
          <a:off x="330173" y="1800699"/>
          <a:ext cx="2480458" cy="763401"/>
        </a:xfrm>
        <a:prstGeom prst="roundRect">
          <a:avLst>
            <a:gd name="adj" fmla="val 10000"/>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effectLst/>
            </a:rPr>
            <a:t>Simulators are potentially not independent within the ensemble members. </a:t>
          </a:r>
          <a:endParaRPr lang="en-US" sz="1500" kern="1200" dirty="0">
            <a:solidFill>
              <a:schemeClr val="tx1"/>
            </a:solidFill>
          </a:endParaRPr>
        </a:p>
      </dsp:txBody>
      <dsp:txXfrm>
        <a:off x="352532" y="1823058"/>
        <a:ext cx="2435740" cy="718683"/>
      </dsp:txXfrm>
    </dsp:sp>
    <dsp:sp modelId="{5DABC7F0-CF5D-A346-A059-2CA1546B262D}">
      <dsp:nvSpPr>
        <dsp:cNvPr id="0" name=""/>
        <dsp:cNvSpPr/>
      </dsp:nvSpPr>
      <dsp:spPr>
        <a:xfrm rot="5400000">
          <a:off x="1345332" y="2594110"/>
          <a:ext cx="450139" cy="540167"/>
        </a:xfrm>
        <a:prstGeom prst="rightArrow">
          <a:avLst>
            <a:gd name="adj1" fmla="val 60000"/>
            <a:gd name="adj2" fmla="val 50000"/>
          </a:avLst>
        </a:prstGeom>
        <a:solidFill>
          <a:schemeClr val="accent2">
            <a:shade val="90000"/>
            <a:hueOff val="72599"/>
            <a:satOff val="-30634"/>
            <a:lumOff val="2278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408351" y="2639124"/>
        <a:ext cx="324101" cy="315097"/>
      </dsp:txXfrm>
    </dsp:sp>
    <dsp:sp modelId="{0A60F966-4E79-6A47-B6C7-A9430B2DFF5E}">
      <dsp:nvSpPr>
        <dsp:cNvPr id="0" name=""/>
        <dsp:cNvSpPr/>
      </dsp:nvSpPr>
      <dsp:spPr>
        <a:xfrm>
          <a:off x="330173" y="3164287"/>
          <a:ext cx="2480458" cy="636677"/>
        </a:xfrm>
        <a:prstGeom prst="roundRect">
          <a:avLst>
            <a:gd name="adj" fmla="val 10000"/>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Imperil uncertainty measurement.</a:t>
          </a:r>
        </a:p>
      </dsp:txBody>
      <dsp:txXfrm>
        <a:off x="348821" y="3182935"/>
        <a:ext cx="2443162" cy="599381"/>
      </dsp:txXfrm>
    </dsp:sp>
    <dsp:sp modelId="{20048013-F222-C04A-95B1-46AD33C0A88F}">
      <dsp:nvSpPr>
        <dsp:cNvPr id="0" name=""/>
        <dsp:cNvSpPr/>
      </dsp:nvSpPr>
      <dsp:spPr>
        <a:xfrm rot="5400000">
          <a:off x="1345332" y="3830975"/>
          <a:ext cx="450139" cy="540167"/>
        </a:xfrm>
        <a:prstGeom prst="rightArrow">
          <a:avLst>
            <a:gd name="adj1" fmla="val 60000"/>
            <a:gd name="adj2" fmla="val 50000"/>
          </a:avLst>
        </a:prstGeom>
        <a:solidFill>
          <a:schemeClr val="accent2">
            <a:shade val="90000"/>
            <a:hueOff val="145199"/>
            <a:satOff val="-61267"/>
            <a:lumOff val="455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408351" y="3875989"/>
        <a:ext cx="324101" cy="315097"/>
      </dsp:txXfrm>
    </dsp:sp>
    <dsp:sp modelId="{242BDC75-9157-4B4E-AE58-6D33BCB021A8}">
      <dsp:nvSpPr>
        <dsp:cNvPr id="0" name=""/>
        <dsp:cNvSpPr/>
      </dsp:nvSpPr>
      <dsp:spPr>
        <a:xfrm>
          <a:off x="330173" y="4401152"/>
          <a:ext cx="2480458" cy="1335847"/>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Shared discrepancy framework is introduced to remove dependencies, which enables defensible assessment of uncertainty.</a:t>
          </a:r>
        </a:p>
      </dsp:txBody>
      <dsp:txXfrm>
        <a:off x="369299" y="4440278"/>
        <a:ext cx="2402206" cy="125759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9B173D-BDE1-334A-A54B-AB7416F088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8520C-8460-0D42-86C9-D0794A4B3E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B85B03-F712-974C-A1D8-1F9A468F5B60}" type="datetimeFigureOut">
              <a:rPr lang="en-US" smtClean="0"/>
              <a:t>4/24/24</a:t>
            </a:fld>
            <a:endParaRPr lang="en-US"/>
          </a:p>
        </p:txBody>
      </p:sp>
      <p:sp>
        <p:nvSpPr>
          <p:cNvPr id="4" name="Footer Placeholder 3">
            <a:extLst>
              <a:ext uri="{FF2B5EF4-FFF2-40B4-BE49-F238E27FC236}">
                <a16:creationId xmlns:a16="http://schemas.microsoft.com/office/drawing/2014/main" id="{CE5F3C87-CBF7-CC4C-8F0D-1EB8B06357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9DA787-5DE4-CD4A-B75E-AC89ED789C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074958-CA5E-0C46-B182-67DF590DF54A}" type="slidenum">
              <a:rPr lang="en-US" smtClean="0"/>
              <a:t>‹#›</a:t>
            </a:fld>
            <a:endParaRPr lang="en-US"/>
          </a:p>
        </p:txBody>
      </p:sp>
    </p:spTree>
    <p:extLst>
      <p:ext uri="{BB962C8B-B14F-4D97-AF65-F5344CB8AC3E}">
        <p14:creationId xmlns:p14="http://schemas.microsoft.com/office/powerpoint/2010/main" val="3750469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3EF3F-35E2-3B43-BF81-CFC248C52316}" type="datetimeFigureOut">
              <a:rPr lang="en-US" smtClean="0"/>
              <a:t>4/24/24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03F89-1949-E64B-AC42-D3BE5974B6DB}" type="slidenum">
              <a:rPr lang="en-US" smtClean="0"/>
              <a:t>‹#›</a:t>
            </a:fld>
            <a:endParaRPr lang="en-US"/>
          </a:p>
        </p:txBody>
      </p:sp>
    </p:spTree>
    <p:extLst>
      <p:ext uri="{BB962C8B-B14F-4D97-AF65-F5344CB8AC3E}">
        <p14:creationId xmlns:p14="http://schemas.microsoft.com/office/powerpoint/2010/main" val="2227265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CC03F89-1949-E64B-AC42-D3BE5974B6DB}" type="slidenum">
              <a:rPr lang="en-US" smtClean="0"/>
              <a:t>2</a:t>
            </a:fld>
            <a:endParaRPr lang="en-US"/>
          </a:p>
        </p:txBody>
      </p:sp>
    </p:spTree>
    <p:extLst>
      <p:ext uri="{BB962C8B-B14F-4D97-AF65-F5344CB8AC3E}">
        <p14:creationId xmlns:p14="http://schemas.microsoft.com/office/powerpoint/2010/main" val="93855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Suppose we already have the observed data </a:t>
            </a:r>
            <a:r>
              <a:rPr lang="en-US" sz="1800" dirty="0">
                <a:effectLst/>
                <a:latin typeface="LMMathItalic10"/>
              </a:rPr>
              <a:t>y</a:t>
            </a:r>
            <a:r>
              <a:rPr lang="en-US" sz="1800" dirty="0">
                <a:effectLst/>
                <a:latin typeface="LMRoman8"/>
              </a:rPr>
              <a:t>1</a:t>
            </a:r>
            <a:r>
              <a:rPr lang="en-US" sz="1800" dirty="0">
                <a:effectLst/>
                <a:latin typeface="LMRoman10"/>
              </a:rPr>
              <a:t>, </a:t>
            </a:r>
            <a:r>
              <a:rPr lang="en-US" sz="1800" dirty="0">
                <a:effectLst/>
                <a:latin typeface="LMMathItalic10"/>
              </a:rPr>
              <a:t>y</a:t>
            </a:r>
            <a:r>
              <a:rPr lang="en-US" sz="1800" dirty="0">
                <a:effectLst/>
                <a:latin typeface="LMRoman8"/>
              </a:rPr>
              <a:t>2</a:t>
            </a:r>
            <a:r>
              <a:rPr lang="en-US" sz="1800" dirty="0">
                <a:effectLst/>
                <a:latin typeface="LMRoman10"/>
              </a:rPr>
              <a:t>, </a:t>
            </a:r>
            <a:r>
              <a:rPr lang="en-US" sz="1800" dirty="0">
                <a:effectLst/>
                <a:latin typeface="LMMathItalic10"/>
              </a:rPr>
              <a:t>y</a:t>
            </a:r>
            <a:r>
              <a:rPr lang="en-US" sz="1800" dirty="0">
                <a:effectLst/>
                <a:latin typeface="LMRoman8"/>
              </a:rPr>
              <a:t>3</a:t>
            </a:r>
            <a:r>
              <a:rPr lang="en-US" sz="1800" dirty="0">
                <a:effectLst/>
                <a:latin typeface="LMRoman10"/>
              </a:rPr>
              <a:t>,. . . , </a:t>
            </a:r>
            <a:r>
              <a:rPr lang="en-US" sz="1800" dirty="0" err="1">
                <a:effectLst/>
                <a:latin typeface="LMMathItalic10"/>
              </a:rPr>
              <a:t>y</a:t>
            </a:r>
            <a:r>
              <a:rPr lang="en-US" sz="1800" dirty="0" err="1">
                <a:effectLst/>
                <a:latin typeface="LMMathItalic8"/>
              </a:rPr>
              <a:t>T</a:t>
            </a:r>
            <a:r>
              <a:rPr lang="en-US" sz="1800" dirty="0">
                <a:effectLst/>
                <a:latin typeface="LMMathItalic8"/>
              </a:rPr>
              <a:t> </a:t>
            </a:r>
            <a:r>
              <a:rPr lang="en-US" sz="1800" dirty="0">
                <a:effectLst/>
                <a:latin typeface="LMRoman10"/>
              </a:rPr>
              <a:t>, and we intend to use these observations to capture the properties of this time series. We applied the state-space model here, thus we consider using these observations to learn something(</a:t>
            </a:r>
            <a:r>
              <a:rPr lang="en-US" sz="1800" dirty="0" err="1">
                <a:effectLst/>
                <a:latin typeface="LMRoman10"/>
              </a:rPr>
              <a:t>ie</a:t>
            </a:r>
            <a:r>
              <a:rPr lang="en-US" sz="1800" dirty="0">
                <a:effectLst/>
                <a:latin typeface="LMRoman10"/>
              </a:rPr>
              <a:t>. estimate it) about the underlying state vector </a:t>
            </a:r>
            <a:r>
              <a:rPr lang="en-US" sz="1800" dirty="0">
                <a:effectLst/>
                <a:latin typeface="LMMathItalic10"/>
              </a:rPr>
              <a:t>–</a:t>
            </a:r>
            <a:r>
              <a:rPr lang="en-US" sz="1800" dirty="0">
                <a:effectLst/>
                <a:latin typeface="LMMathItalic8"/>
              </a:rPr>
              <a:t>t</a:t>
            </a:r>
            <a:r>
              <a:rPr lang="en-US" sz="1800" dirty="0">
                <a:effectLst/>
                <a:latin typeface="LMRoman10"/>
              </a:rPr>
              <a:t>. We can use the Kalman filter and smoother to achieve that goal. </a:t>
            </a:r>
            <a:endParaRPr lang="en-US" dirty="0"/>
          </a:p>
          <a:p>
            <a:endParaRPr lang="en-CN" dirty="0"/>
          </a:p>
        </p:txBody>
      </p:sp>
      <p:sp>
        <p:nvSpPr>
          <p:cNvPr id="4" name="Slide Number Placeholder 3"/>
          <p:cNvSpPr>
            <a:spLocks noGrp="1"/>
          </p:cNvSpPr>
          <p:nvPr>
            <p:ph type="sldNum" sz="quarter" idx="5"/>
          </p:nvPr>
        </p:nvSpPr>
        <p:spPr/>
        <p:txBody>
          <a:bodyPr/>
          <a:lstStyle/>
          <a:p>
            <a:fld id="{5CC03F89-1949-E64B-AC42-D3BE5974B6DB}" type="slidenum">
              <a:rPr lang="en-US" smtClean="0"/>
              <a:t>11</a:t>
            </a:fld>
            <a:endParaRPr lang="en-US"/>
          </a:p>
        </p:txBody>
      </p:sp>
    </p:spTree>
    <p:extLst>
      <p:ext uri="{BB962C8B-B14F-4D97-AF65-F5344CB8AC3E}">
        <p14:creationId xmlns:p14="http://schemas.microsoft.com/office/powerpoint/2010/main" val="1583498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10"/>
              </a:rPr>
              <a:t>Having estimated the state vectors and descriptors, we are able to generate trend projections from the posterior distributions.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10"/>
              </a:rPr>
              <a:t>Under all emission scenarios, the annual minimum sea ice extent is projected to decline, although in SSP126 there is a slight upward tendency from around 2050. We can see that the higher the SSP scenario, the faster the projected decline, and the year when annual minimum sea ice area falls below some threshold is earlier in higher emission scenarios. </a:t>
            </a:r>
            <a:endParaRPr lang="en-US" dirty="0"/>
          </a:p>
          <a:p>
            <a:endParaRPr lang="en-CN" dirty="0"/>
          </a:p>
        </p:txBody>
      </p:sp>
      <p:sp>
        <p:nvSpPr>
          <p:cNvPr id="4" name="Slide Number Placeholder 3"/>
          <p:cNvSpPr>
            <a:spLocks noGrp="1"/>
          </p:cNvSpPr>
          <p:nvPr>
            <p:ph type="sldNum" sz="quarter" idx="5"/>
          </p:nvPr>
        </p:nvSpPr>
        <p:spPr/>
        <p:txBody>
          <a:bodyPr/>
          <a:lstStyle/>
          <a:p>
            <a:fld id="{5CC03F89-1949-E64B-AC42-D3BE5974B6DB}" type="slidenum">
              <a:rPr lang="en-US" smtClean="0"/>
              <a:t>12</a:t>
            </a:fld>
            <a:endParaRPr lang="en-US"/>
          </a:p>
        </p:txBody>
      </p:sp>
    </p:spTree>
    <p:extLst>
      <p:ext uri="{BB962C8B-B14F-4D97-AF65-F5344CB8AC3E}">
        <p14:creationId xmlns:p14="http://schemas.microsoft.com/office/powerpoint/2010/main" val="3485592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MR10"/>
              </a:rPr>
              <a:t>in SSP370 and SSP585 development pathways, the measured Arctic sea ice would fall below 2 million </a:t>
            </a:r>
            <a:r>
              <a:rPr lang="en-US" sz="1800" dirty="0">
                <a:effectLst/>
                <a:latin typeface="CMMI10"/>
              </a:rPr>
              <a:t>km</a:t>
            </a:r>
            <a:r>
              <a:rPr lang="en-US" sz="1800" dirty="0">
                <a:effectLst/>
                <a:latin typeface="CMR8"/>
              </a:rPr>
              <a:t>2 </a:t>
            </a:r>
            <a:r>
              <a:rPr lang="en-US" sz="1800" dirty="0">
                <a:effectLst/>
                <a:latin typeface="CMR10"/>
              </a:rPr>
              <a:t>by the year 2080 almost surely, while this is less likely to happen with a posterior probability</a:t>
            </a:r>
            <a:r>
              <a:rPr lang="en-US" sz="1200" dirty="0">
                <a:effectLst/>
                <a:latin typeface="+mn-lt"/>
              </a:rPr>
              <a:t> </a:t>
            </a:r>
            <a:r>
              <a:rPr lang="en-US" sz="1800" dirty="0">
                <a:effectLst/>
                <a:latin typeface="CMR10"/>
              </a:rPr>
              <a:t>of 0.8 and 0.7 if in SSP245 and SSP126 scenarios, respectively. </a:t>
            </a:r>
            <a:endParaRPr lang="en-US" dirty="0"/>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MR10"/>
              </a:rPr>
              <a:t>the real-world measured sea ice is likely to approach the threshold earlier than does the underlying trend, because there are more variations in </a:t>
            </a:r>
            <a:r>
              <a:rPr lang="en-US" sz="1200" dirty="0">
                <a:effectLst/>
                <a:latin typeface="CMMI10"/>
              </a:rPr>
              <a:t>Y</a:t>
            </a:r>
            <a:r>
              <a:rPr lang="en-US" sz="900" dirty="0">
                <a:effectLst/>
                <a:latin typeface="CMR8"/>
              </a:rPr>
              <a:t>0 </a:t>
            </a:r>
            <a:r>
              <a:rPr lang="en-US" sz="1200" dirty="0">
                <a:effectLst/>
                <a:latin typeface="CMR10"/>
              </a:rPr>
              <a:t>than in </a:t>
            </a:r>
            <a:r>
              <a:rPr lang="el-GR" sz="1200" dirty="0">
                <a:effectLst/>
                <a:latin typeface="CMMI10"/>
              </a:rPr>
              <a:t>μ</a:t>
            </a:r>
            <a:r>
              <a:rPr lang="el-GR" sz="900" dirty="0">
                <a:effectLst/>
                <a:latin typeface="CMR8"/>
              </a:rPr>
              <a:t>0</a:t>
            </a:r>
            <a:r>
              <a:rPr lang="el-GR" sz="1200" dirty="0">
                <a:effectLst/>
                <a:latin typeface="CMR10"/>
              </a:rPr>
              <a:t>. </a:t>
            </a:r>
            <a:endParaRPr lang="el-GR" dirty="0"/>
          </a:p>
          <a:p>
            <a:endParaRPr lang="en-CN" dirty="0"/>
          </a:p>
        </p:txBody>
      </p:sp>
      <p:sp>
        <p:nvSpPr>
          <p:cNvPr id="4" name="Slide Number Placeholder 3"/>
          <p:cNvSpPr>
            <a:spLocks noGrp="1"/>
          </p:cNvSpPr>
          <p:nvPr>
            <p:ph type="sldNum" sz="quarter" idx="5"/>
          </p:nvPr>
        </p:nvSpPr>
        <p:spPr/>
        <p:txBody>
          <a:bodyPr/>
          <a:lstStyle/>
          <a:p>
            <a:fld id="{5CC03F89-1949-E64B-AC42-D3BE5974B6DB}" type="slidenum">
              <a:rPr lang="en-US" smtClean="0"/>
              <a:t>13</a:t>
            </a:fld>
            <a:endParaRPr lang="en-US"/>
          </a:p>
        </p:txBody>
      </p:sp>
    </p:spTree>
    <p:extLst>
      <p:ext uri="{BB962C8B-B14F-4D97-AF65-F5344CB8AC3E}">
        <p14:creationId xmlns:p14="http://schemas.microsoft.com/office/powerpoint/2010/main" val="291016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effectLst/>
              </a:rPr>
            </a:br>
            <a:r>
              <a:rPr lang="en-US" sz="1200" dirty="0"/>
              <a:t>The shared discrepancy framework assists the uncertainty quantification by reducing the dependencies of simulator errors between simulators. </a:t>
            </a:r>
          </a:p>
          <a:p>
            <a:endParaRPr lang="en-US" sz="1200" dirty="0">
              <a:effectLst/>
            </a:endParaRPr>
          </a:p>
          <a:p>
            <a:endParaRPr lang="en-US" sz="1200" dirty="0">
              <a:effectLst/>
            </a:endParaRPr>
          </a:p>
          <a:p>
            <a:r>
              <a:rPr lang="en-US" sz="1200" dirty="0">
                <a:effectLst/>
              </a:rPr>
              <a:t>The results suggested that in pathways with high GHG emissions (SSP370 and SSP585), the minimum sea ice extent is projected to decline rapidly and fall below 2 million km2 by the year 2080 or earlier, with probability almost 1. Under a sustainable development pathway (SSP126) however, the minimal sea ice is possible to remain above this threshold by the end of this century. </a:t>
            </a:r>
            <a:endParaRPr lang="en-US" sz="1200" dirty="0"/>
          </a:p>
          <a:p>
            <a:endParaRPr lang="en-CN" dirty="0"/>
          </a:p>
        </p:txBody>
      </p:sp>
      <p:sp>
        <p:nvSpPr>
          <p:cNvPr id="4" name="Slide Number Placeholder 3"/>
          <p:cNvSpPr>
            <a:spLocks noGrp="1"/>
          </p:cNvSpPr>
          <p:nvPr>
            <p:ph type="sldNum" sz="quarter" idx="5"/>
          </p:nvPr>
        </p:nvSpPr>
        <p:spPr/>
        <p:txBody>
          <a:bodyPr/>
          <a:lstStyle/>
          <a:p>
            <a:fld id="{5CC03F89-1949-E64B-AC42-D3BE5974B6DB}" type="slidenum">
              <a:rPr lang="en-US" smtClean="0"/>
              <a:t>14</a:t>
            </a:fld>
            <a:endParaRPr lang="en-US"/>
          </a:p>
        </p:txBody>
      </p:sp>
    </p:spTree>
    <p:extLst>
      <p:ext uri="{BB962C8B-B14F-4D97-AF65-F5344CB8AC3E}">
        <p14:creationId xmlns:p14="http://schemas.microsoft.com/office/powerpoint/2010/main" val="836886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atin typeface="Arial" panose="020B0604020202020204" pitchFamily="34" charset="0"/>
                <a:cs typeface="Arial" panose="020B0604020202020204" pitchFamily="34" charset="0"/>
              </a:rPr>
              <a:t>So that’s all of my presentation, I’d be happy to answer any questions you have.</a:t>
            </a:r>
            <a:endParaRPr lang="en-CN" dirty="0"/>
          </a:p>
        </p:txBody>
      </p:sp>
      <p:sp>
        <p:nvSpPr>
          <p:cNvPr id="4" name="Slide Number Placeholder 3"/>
          <p:cNvSpPr>
            <a:spLocks noGrp="1"/>
          </p:cNvSpPr>
          <p:nvPr>
            <p:ph type="sldNum" sz="quarter" idx="5"/>
          </p:nvPr>
        </p:nvSpPr>
        <p:spPr/>
        <p:txBody>
          <a:bodyPr/>
          <a:lstStyle/>
          <a:p>
            <a:fld id="{5CC03F89-1949-E64B-AC42-D3BE5974B6DB}" type="slidenum">
              <a:rPr lang="en-US" smtClean="0"/>
              <a:t>15</a:t>
            </a:fld>
            <a:endParaRPr lang="en-US"/>
          </a:p>
        </p:txBody>
      </p:sp>
    </p:spTree>
    <p:extLst>
      <p:ext uri="{BB962C8B-B14F-4D97-AF65-F5344CB8AC3E}">
        <p14:creationId xmlns:p14="http://schemas.microsoft.com/office/powerpoint/2010/main" val="355022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strike="noStrike" dirty="0"/>
              <a:t>Ens: initial condition ensemble</a:t>
            </a:r>
          </a:p>
          <a:p>
            <a:r>
              <a:rPr lang="en-CN" strike="noStrike" dirty="0"/>
              <a:t>LTE: long-term extension</a:t>
            </a:r>
          </a:p>
          <a:p>
            <a:r>
              <a:rPr lang="en-CN" strike="noStrike" dirty="0"/>
              <a:t>OS: overshoot.</a:t>
            </a:r>
          </a:p>
        </p:txBody>
      </p:sp>
      <p:sp>
        <p:nvSpPr>
          <p:cNvPr id="4" name="Slide Number Placeholder 3"/>
          <p:cNvSpPr>
            <a:spLocks noGrp="1"/>
          </p:cNvSpPr>
          <p:nvPr>
            <p:ph type="sldNum" sz="quarter" idx="5"/>
          </p:nvPr>
        </p:nvSpPr>
        <p:spPr/>
        <p:txBody>
          <a:bodyPr/>
          <a:lstStyle/>
          <a:p>
            <a:fld id="{5CC03F89-1949-E64B-AC42-D3BE5974B6DB}" type="slidenum">
              <a:rPr lang="en-US" smtClean="0"/>
              <a:t>3</a:t>
            </a:fld>
            <a:endParaRPr lang="en-US"/>
          </a:p>
        </p:txBody>
      </p:sp>
    </p:spTree>
    <p:extLst>
      <p:ext uri="{BB962C8B-B14F-4D97-AF65-F5344CB8AC3E}">
        <p14:creationId xmlns:p14="http://schemas.microsoft.com/office/powerpoint/2010/main" val="2887705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Current appraches in sea ice projection mainly utilise linear regressions, or some model selection and weighted average methods. </a:t>
            </a:r>
          </a:p>
          <a:p>
            <a:r>
              <a:rPr lang="en-CN" dirty="0"/>
              <a:t>Some principled statistical methods in climate</a:t>
            </a:r>
          </a:p>
        </p:txBody>
      </p:sp>
      <p:sp>
        <p:nvSpPr>
          <p:cNvPr id="4" name="Slide Number Placeholder 3"/>
          <p:cNvSpPr>
            <a:spLocks noGrp="1"/>
          </p:cNvSpPr>
          <p:nvPr>
            <p:ph type="sldNum" sz="quarter" idx="5"/>
          </p:nvPr>
        </p:nvSpPr>
        <p:spPr/>
        <p:txBody>
          <a:bodyPr/>
          <a:lstStyle/>
          <a:p>
            <a:fld id="{5CC03F89-1949-E64B-AC42-D3BE5974B6DB}" type="slidenum">
              <a:rPr lang="en-US" smtClean="0"/>
              <a:t>4</a:t>
            </a:fld>
            <a:endParaRPr lang="en-US"/>
          </a:p>
        </p:txBody>
      </p:sp>
    </p:spTree>
    <p:extLst>
      <p:ext uri="{BB962C8B-B14F-4D97-AF65-F5344CB8AC3E}">
        <p14:creationId xmlns:p14="http://schemas.microsoft.com/office/powerpoint/2010/main" val="284279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r>
              <a:rPr lang="en-CN" dirty="0"/>
              <a:t>ention the pole hole!</a:t>
            </a:r>
          </a:p>
        </p:txBody>
      </p:sp>
      <p:sp>
        <p:nvSpPr>
          <p:cNvPr id="4" name="Slide Number Placeholder 3"/>
          <p:cNvSpPr>
            <a:spLocks noGrp="1"/>
          </p:cNvSpPr>
          <p:nvPr>
            <p:ph type="sldNum" sz="quarter" idx="5"/>
          </p:nvPr>
        </p:nvSpPr>
        <p:spPr/>
        <p:txBody>
          <a:bodyPr/>
          <a:lstStyle/>
          <a:p>
            <a:fld id="{5CC03F89-1949-E64B-AC42-D3BE5974B6DB}" type="slidenum">
              <a:rPr lang="en-US" smtClean="0"/>
              <a:t>5</a:t>
            </a:fld>
            <a:endParaRPr lang="en-US"/>
          </a:p>
        </p:txBody>
      </p:sp>
    </p:spTree>
    <p:extLst>
      <p:ext uri="{BB962C8B-B14F-4D97-AF65-F5344CB8AC3E}">
        <p14:creationId xmlns:p14="http://schemas.microsoft.com/office/powerpoint/2010/main" val="224979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rPr>
              <a:t>for example, methods relying on normal distributions might not be appropriate for non-negative quantities. To address this limitation, one option is to apply data transformation.</a:t>
            </a:r>
            <a:endParaRPr lang="en-CN" dirty="0"/>
          </a:p>
        </p:txBody>
      </p:sp>
      <p:sp>
        <p:nvSpPr>
          <p:cNvPr id="4" name="Slide Number Placeholder 3"/>
          <p:cNvSpPr>
            <a:spLocks noGrp="1"/>
          </p:cNvSpPr>
          <p:nvPr>
            <p:ph type="sldNum" sz="quarter" idx="5"/>
          </p:nvPr>
        </p:nvSpPr>
        <p:spPr/>
        <p:txBody>
          <a:bodyPr/>
          <a:lstStyle/>
          <a:p>
            <a:fld id="{5CC03F89-1949-E64B-AC42-D3BE5974B6DB}" type="slidenum">
              <a:rPr lang="en-US" smtClean="0"/>
              <a:t>6</a:t>
            </a:fld>
            <a:endParaRPr lang="en-US"/>
          </a:p>
        </p:txBody>
      </p:sp>
    </p:spTree>
    <p:extLst>
      <p:ext uri="{BB962C8B-B14F-4D97-AF65-F5344CB8AC3E}">
        <p14:creationId xmlns:p14="http://schemas.microsoft.com/office/powerpoint/2010/main" val="84432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The atmospheric forcings used to drive the CMIP6 model simulations under each emission scenarios SSP126, SSP245, SSP370, and SSP585 are the historical (1979-2014) and future (2015- 2100) estimates of greenhouse gas concentrations and other forcing factors such as volcanic and solar activities. The “effective radiative forcing” (ERF) represents a combined effect of those forcing agents, and is acknowledged as a valuable indicator of the eventual temperature response </a:t>
            </a:r>
            <a:endParaRPr lang="en-US" dirty="0"/>
          </a:p>
          <a:p>
            <a:endParaRPr lang="en-CN" dirty="0"/>
          </a:p>
        </p:txBody>
      </p:sp>
      <p:sp>
        <p:nvSpPr>
          <p:cNvPr id="4" name="Slide Number Placeholder 3"/>
          <p:cNvSpPr>
            <a:spLocks noGrp="1"/>
          </p:cNvSpPr>
          <p:nvPr>
            <p:ph type="sldNum" sz="quarter" idx="5"/>
          </p:nvPr>
        </p:nvSpPr>
        <p:spPr/>
        <p:txBody>
          <a:bodyPr/>
          <a:lstStyle/>
          <a:p>
            <a:fld id="{5CC03F89-1949-E64B-AC42-D3BE5974B6DB}" type="slidenum">
              <a:rPr lang="en-US" smtClean="0"/>
              <a:t>7</a:t>
            </a:fld>
            <a:endParaRPr lang="en-US"/>
          </a:p>
        </p:txBody>
      </p:sp>
    </p:spTree>
    <p:extLst>
      <p:ext uri="{BB962C8B-B14F-4D97-AF65-F5344CB8AC3E}">
        <p14:creationId xmlns:p14="http://schemas.microsoft.com/office/powerpoint/2010/main" val="2892845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The atmospheric forcings used to drive the CMIP6 model simulations under each emission scenarios SSP126, SSP245, SSP370, and SSP585 are the historical (1979-2014) and future (2015- 2100) estimates of greenhouse gas concentrations and other forcing factors such as volcanic and solar activities. The “effective radiative forcing” (ERF) represents a combined effect of those forcing agents, and is acknowledged as a valuable indicator of the eventual temperature response </a:t>
            </a:r>
            <a:endParaRPr lang="en-US" dirty="0"/>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is a negative relationship between the annual minimum sea ice area and the estimated effective radiative forcings between 1979 and 2014.</a:t>
            </a:r>
          </a:p>
          <a:p>
            <a:endParaRPr lang="en-CN" dirty="0"/>
          </a:p>
        </p:txBody>
      </p:sp>
      <p:sp>
        <p:nvSpPr>
          <p:cNvPr id="4" name="Slide Number Placeholder 3"/>
          <p:cNvSpPr>
            <a:spLocks noGrp="1"/>
          </p:cNvSpPr>
          <p:nvPr>
            <p:ph type="sldNum" sz="quarter" idx="5"/>
          </p:nvPr>
        </p:nvSpPr>
        <p:spPr/>
        <p:txBody>
          <a:bodyPr/>
          <a:lstStyle/>
          <a:p>
            <a:fld id="{5CC03F89-1949-E64B-AC42-D3BE5974B6DB}" type="slidenum">
              <a:rPr lang="en-US" smtClean="0"/>
              <a:t>8</a:t>
            </a:fld>
            <a:endParaRPr lang="en-US"/>
          </a:p>
        </p:txBody>
      </p:sp>
    </p:spTree>
    <p:extLst>
      <p:ext uri="{BB962C8B-B14F-4D97-AF65-F5344CB8AC3E}">
        <p14:creationId xmlns:p14="http://schemas.microsoft.com/office/powerpoint/2010/main" val="95014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r>
              <a:rPr lang="en-CN" dirty="0"/>
              <a:t>u0 is the smooth trend, epsilon0 is irregular variations</a:t>
            </a:r>
          </a:p>
          <a:p>
            <a:r>
              <a:rPr lang="en-US" dirty="0"/>
              <a:t>B</a:t>
            </a:r>
            <a:r>
              <a:rPr lang="en-CN" dirty="0"/>
              <a:t>eta is drift: the deviation from </a:t>
            </a:r>
          </a:p>
        </p:txBody>
      </p:sp>
      <p:sp>
        <p:nvSpPr>
          <p:cNvPr id="4" name="Slide Number Placeholder 3"/>
          <p:cNvSpPr>
            <a:spLocks noGrp="1"/>
          </p:cNvSpPr>
          <p:nvPr>
            <p:ph type="sldNum" sz="quarter" idx="5"/>
          </p:nvPr>
        </p:nvSpPr>
        <p:spPr/>
        <p:txBody>
          <a:bodyPr/>
          <a:lstStyle/>
          <a:p>
            <a:fld id="{5CC03F89-1949-E64B-AC42-D3BE5974B6DB}" type="slidenum">
              <a:rPr lang="en-US" smtClean="0"/>
              <a:t>9</a:t>
            </a:fld>
            <a:endParaRPr lang="en-US"/>
          </a:p>
        </p:txBody>
      </p:sp>
    </p:spTree>
    <p:extLst>
      <p:ext uri="{BB962C8B-B14F-4D97-AF65-F5344CB8AC3E}">
        <p14:creationId xmlns:p14="http://schemas.microsoft.com/office/powerpoint/2010/main" val="3380161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Independence is needed for using conditional probabilities to build posterior distributions of the parameters. </a:t>
            </a:r>
          </a:p>
        </p:txBody>
      </p:sp>
      <p:sp>
        <p:nvSpPr>
          <p:cNvPr id="4" name="Slide Number Placeholder 3"/>
          <p:cNvSpPr>
            <a:spLocks noGrp="1"/>
          </p:cNvSpPr>
          <p:nvPr>
            <p:ph type="sldNum" sz="quarter" idx="5"/>
          </p:nvPr>
        </p:nvSpPr>
        <p:spPr/>
        <p:txBody>
          <a:bodyPr/>
          <a:lstStyle/>
          <a:p>
            <a:fld id="{5CC03F89-1949-E64B-AC42-D3BE5974B6DB}" type="slidenum">
              <a:rPr lang="en-US" smtClean="0"/>
              <a:t>10</a:t>
            </a:fld>
            <a:endParaRPr lang="en-US"/>
          </a:p>
        </p:txBody>
      </p:sp>
    </p:spTree>
    <p:extLst>
      <p:ext uri="{BB962C8B-B14F-4D97-AF65-F5344CB8AC3E}">
        <p14:creationId xmlns:p14="http://schemas.microsoft.com/office/powerpoint/2010/main" val="6777288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CL Title slide 1">
    <p:spTree>
      <p:nvGrpSpPr>
        <p:cNvPr id="1" name=""/>
        <p:cNvGrpSpPr/>
        <p:nvPr/>
      </p:nvGrpSpPr>
      <p:grpSpPr>
        <a:xfrm>
          <a:off x="0" y="0"/>
          <a:ext cx="0" cy="0"/>
          <a:chOff x="0" y="0"/>
          <a:chExt cx="0" cy="0"/>
        </a:xfrm>
      </p:grpSpPr>
      <p:sp>
        <p:nvSpPr>
          <p:cNvPr id="2" name="UCL Branding background">
            <a:extLst>
              <a:ext uri="{FF2B5EF4-FFF2-40B4-BE49-F238E27FC236}">
                <a16:creationId xmlns:a16="http://schemas.microsoft.com/office/drawing/2014/main" id="{EA4C8DDC-D29E-5E43-9BC2-FD84B2117884}"/>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3" name="Faculty, Department title">
            <a:extLst>
              <a:ext uri="{FF2B5EF4-FFF2-40B4-BE49-F238E27FC236}">
                <a16:creationId xmlns:a16="http://schemas.microsoft.com/office/drawing/2014/main" id="{7B844C1D-C9E2-A040-B3FD-0E3861E051D8}"/>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
        <p:nvSpPr>
          <p:cNvPr id="9" name="Main image" descr="Image">
            <a:extLst>
              <a:ext uri="{FF2B5EF4-FFF2-40B4-BE49-F238E27FC236}">
                <a16:creationId xmlns:a16="http://schemas.microsoft.com/office/drawing/2014/main" id="{FD55159A-63D1-334F-B344-448B05BC84B5}"/>
              </a:ext>
            </a:extLst>
          </p:cNvPr>
          <p:cNvSpPr>
            <a:spLocks noGrp="1"/>
          </p:cNvSpPr>
          <p:nvPr>
            <p:ph type="pic" sz="quarter" idx="11"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1" name="Main Headline" descr="Headline">
            <a:extLst>
              <a:ext uri="{FF2B5EF4-FFF2-40B4-BE49-F238E27FC236}">
                <a16:creationId xmlns:a16="http://schemas.microsoft.com/office/drawing/2014/main" id="{6D1BEB54-27B8-4348-8671-D93B41DC5E26}"/>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Tree>
    <p:extLst>
      <p:ext uri="{BB962C8B-B14F-4D97-AF65-F5344CB8AC3E}">
        <p14:creationId xmlns:p14="http://schemas.microsoft.com/office/powerpoint/2010/main" val="207983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CL 2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ext" descr="Text">
            <a:extLst>
              <a:ext uri="{FF2B5EF4-FFF2-40B4-BE49-F238E27FC236}">
                <a16:creationId xmlns:a16="http://schemas.microsoft.com/office/drawing/2014/main" id="{2D2A157B-B06B-5E44-8987-B8F38A7435D7}"/>
              </a:ext>
            </a:extLst>
          </p:cNvPr>
          <p:cNvSpPr>
            <a:spLocks noGrp="1"/>
          </p:cNvSpPr>
          <p:nvPr>
            <p:ph type="body" sz="quarter" idx="13"/>
          </p:nvPr>
        </p:nvSpPr>
        <p:spPr>
          <a:xfrm>
            <a:off x="36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10" name="Text" descr="Text">
            <a:extLst>
              <a:ext uri="{FF2B5EF4-FFF2-40B4-BE49-F238E27FC236}">
                <a16:creationId xmlns:a16="http://schemas.microsoft.com/office/drawing/2014/main" id="{35F69D9D-B78C-6D4D-8B1E-AB31E336A54A}"/>
              </a:ext>
            </a:extLst>
          </p:cNvPr>
          <p:cNvSpPr>
            <a:spLocks noGrp="1"/>
          </p:cNvSpPr>
          <p:nvPr>
            <p:ph type="body" sz="quarter" idx="15"/>
          </p:nvPr>
        </p:nvSpPr>
        <p:spPr>
          <a:xfrm>
            <a:off x="594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4/24/24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99762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3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2412000"/>
            <a:ext cx="3420000" cy="3600000"/>
          </a:xfrm>
        </p:spPr>
        <p:txBody>
          <a:bodyPr/>
          <a:lstStyle>
            <a:lvl1pPr marL="11112" indent="0">
              <a:buNone/>
              <a:defRPr sz="1800"/>
            </a:lvl1pPr>
            <a:lvl3pPr marL="180975" indent="-171450">
              <a:buFont typeface="Arial" panose="020B0604020202020204" pitchFamily="34" charset="0"/>
              <a:buChar char="•"/>
              <a:tabLst/>
              <a:defRPr/>
            </a:lvl3pPr>
          </a:lstStyle>
          <a:p>
            <a:pPr lvl="0"/>
            <a:r>
              <a:rPr lang="en-US"/>
              <a:t>Edit Master text styles</a:t>
            </a:r>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4/24/24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329774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CL 4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5" name="Text" descr="Text">
            <a:extLst>
              <a:ext uri="{FF2B5EF4-FFF2-40B4-BE49-F238E27FC236}">
                <a16:creationId xmlns:a16="http://schemas.microsoft.com/office/drawing/2014/main" id="{23293D9A-92DE-2745-A551-12503D5B3859}"/>
              </a:ext>
            </a:extLst>
          </p:cNvPr>
          <p:cNvSpPr>
            <a:spLocks noGrp="1"/>
          </p:cNvSpPr>
          <p:nvPr>
            <p:ph type="body" sz="quarter" idx="13"/>
          </p:nvPr>
        </p:nvSpPr>
        <p:spPr>
          <a:xfrm>
            <a:off x="360000"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0" name="Text" descr="Text">
            <a:extLst>
              <a:ext uri="{FF2B5EF4-FFF2-40B4-BE49-F238E27FC236}">
                <a16:creationId xmlns:a16="http://schemas.microsoft.com/office/drawing/2014/main" id="{F11753E1-8533-844D-B406-655C6C933046}"/>
              </a:ext>
            </a:extLst>
          </p:cNvPr>
          <p:cNvSpPr>
            <a:spLocks noGrp="1"/>
          </p:cNvSpPr>
          <p:nvPr>
            <p:ph type="body" sz="quarter" idx="14"/>
          </p:nvPr>
        </p:nvSpPr>
        <p:spPr>
          <a:xfrm>
            <a:off x="328768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562D057E-84DA-844C-8F30-A88C629E1DFE}"/>
              </a:ext>
            </a:extLst>
          </p:cNvPr>
          <p:cNvSpPr>
            <a:spLocks noGrp="1"/>
          </p:cNvSpPr>
          <p:nvPr>
            <p:ph type="body" sz="quarter" idx="15"/>
          </p:nvPr>
        </p:nvSpPr>
        <p:spPr>
          <a:xfrm>
            <a:off x="616800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2" name="Text" descr="Text">
            <a:extLst>
              <a:ext uri="{FF2B5EF4-FFF2-40B4-BE49-F238E27FC236}">
                <a16:creationId xmlns:a16="http://schemas.microsoft.com/office/drawing/2014/main" id="{3FA6CE8B-790A-C44A-B1D0-DA5AC754A4F7}"/>
              </a:ext>
            </a:extLst>
          </p:cNvPr>
          <p:cNvSpPr>
            <a:spLocks noGrp="1"/>
          </p:cNvSpPr>
          <p:nvPr>
            <p:ph type="body" sz="quarter" idx="16"/>
          </p:nvPr>
        </p:nvSpPr>
        <p:spPr>
          <a:xfrm>
            <a:off x="904832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4/24/24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026334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CL 4 column colour panels">
    <p:spTree>
      <p:nvGrpSpPr>
        <p:cNvPr id="1" name=""/>
        <p:cNvGrpSpPr/>
        <p:nvPr/>
      </p:nvGrpSpPr>
      <p:grpSpPr>
        <a:xfrm>
          <a:off x="0" y="0"/>
          <a:ext cx="0" cy="0"/>
          <a:chOff x="0" y="0"/>
          <a:chExt cx="0" cy="0"/>
        </a:xfrm>
      </p:grpSpPr>
      <p:sp>
        <p:nvSpPr>
          <p:cNvPr id="7" name="Main Headline" descr="Headline">
            <a:extLst>
              <a:ext uri="{FF2B5EF4-FFF2-40B4-BE49-F238E27FC236}">
                <a16:creationId xmlns:a16="http://schemas.microsoft.com/office/drawing/2014/main" id="{5CB62203-BCF9-3241-9684-0F4402446FAF}"/>
              </a:ext>
            </a:extLst>
          </p:cNvPr>
          <p:cNvSpPr>
            <a:spLocks noGrp="1"/>
          </p:cNvSpPr>
          <p:nvPr>
            <p:ph type="body" sz="quarter" idx="13"/>
          </p:nvPr>
        </p:nvSpPr>
        <p:spPr>
          <a:xfrm>
            <a:off x="360000" y="922302"/>
            <a:ext cx="2610000" cy="5220000"/>
          </a:xfrm>
          <a:solidFill>
            <a:schemeClr val="bg2"/>
          </a:solidFill>
        </p:spPr>
        <p:txBody>
          <a:bodyPr lIns="180000" tIns="180000" rIns="180000" bIns="180000"/>
          <a:lstStyle>
            <a:lvl1pPr marL="11112" indent="0">
              <a:buNone/>
              <a:defRPr/>
            </a:lvl1pPr>
            <a:lvl2pPr>
              <a:buFontTx/>
              <a:buNone/>
              <a:defRPr/>
            </a:lvl2pPr>
          </a:lstStyle>
          <a:p>
            <a:pPr lvl="0"/>
            <a:r>
              <a:rPr lang="en-US" sz="3600">
                <a:latin typeface="Arial" panose="020B0604020202020204" pitchFamily="34" charset="0"/>
                <a:cs typeface="Arial" panose="020B0604020202020204" pitchFamily="34" charset="0"/>
              </a:rPr>
              <a:t>Edit Master text styles</a:t>
            </a:r>
          </a:p>
        </p:txBody>
      </p:sp>
      <p:sp>
        <p:nvSpPr>
          <p:cNvPr id="8" name="background">
            <a:extLst>
              <a:ext uri="{FF2B5EF4-FFF2-40B4-BE49-F238E27FC236}">
                <a16:creationId xmlns:a16="http://schemas.microsoft.com/office/drawing/2014/main" id="{E0051C4D-5840-9846-A6CC-052B1F915DE4}"/>
              </a:ext>
            </a:extLst>
          </p:cNvPr>
          <p:cNvSpPr>
            <a:spLocks noGrp="1"/>
          </p:cNvSpPr>
          <p:nvPr>
            <p:ph type="body" sz="quarter" idx="14" hasCustomPrompt="1"/>
          </p:nvPr>
        </p:nvSpPr>
        <p:spPr>
          <a:xfrm>
            <a:off x="3286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1</a:t>
            </a:r>
          </a:p>
        </p:txBody>
      </p:sp>
      <p:pic>
        <p:nvPicPr>
          <p:cNvPr id="19" name="Picture" descr="Image">
            <a:extLst>
              <a:ext uri="{FF2B5EF4-FFF2-40B4-BE49-F238E27FC236}">
                <a16:creationId xmlns:a16="http://schemas.microsoft.com/office/drawing/2014/main" id="{7D295661-D9DD-8D43-9041-6814DE8FF69D}"/>
              </a:ext>
            </a:extLst>
          </p:cNvPr>
          <p:cNvPicPr>
            <a:picLocks noChangeAspect="1"/>
          </p:cNvPicPr>
          <p:nvPr userDrawn="1"/>
        </p:nvPicPr>
        <p:blipFill>
          <a:blip r:embed="rId2"/>
          <a:stretch>
            <a:fillRect/>
          </a:stretch>
        </p:blipFill>
        <p:spPr>
          <a:xfrm>
            <a:off x="3905624" y="1290917"/>
            <a:ext cx="1328200" cy="1557617"/>
          </a:xfrm>
          <a:prstGeom prst="rect">
            <a:avLst/>
          </a:prstGeom>
        </p:spPr>
      </p:pic>
      <p:sp>
        <p:nvSpPr>
          <p:cNvPr id="13" name="Text" descr="Text">
            <a:extLst>
              <a:ext uri="{FF2B5EF4-FFF2-40B4-BE49-F238E27FC236}">
                <a16:creationId xmlns:a16="http://schemas.microsoft.com/office/drawing/2014/main" id="{73CED3B5-33C7-894B-9D58-FC396998F4D3}"/>
              </a:ext>
            </a:extLst>
          </p:cNvPr>
          <p:cNvSpPr>
            <a:spLocks noGrp="1"/>
          </p:cNvSpPr>
          <p:nvPr>
            <p:ph type="body" sz="quarter" idx="18"/>
          </p:nvPr>
        </p:nvSpPr>
        <p:spPr>
          <a:xfrm>
            <a:off x="3503712"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9" name="background">
            <a:extLst>
              <a:ext uri="{FF2B5EF4-FFF2-40B4-BE49-F238E27FC236}">
                <a16:creationId xmlns:a16="http://schemas.microsoft.com/office/drawing/2014/main" id="{E69AB749-3152-6149-94E2-048594181730}"/>
              </a:ext>
            </a:extLst>
          </p:cNvPr>
          <p:cNvSpPr>
            <a:spLocks noGrp="1"/>
          </p:cNvSpPr>
          <p:nvPr>
            <p:ph type="body" sz="quarter" idx="15" hasCustomPrompt="1"/>
          </p:nvPr>
        </p:nvSpPr>
        <p:spPr>
          <a:xfrm>
            <a:off x="6238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2</a:t>
            </a:r>
          </a:p>
        </p:txBody>
      </p:sp>
      <p:pic>
        <p:nvPicPr>
          <p:cNvPr id="21" name="Picture" descr="Image">
            <a:extLst>
              <a:ext uri="{FF2B5EF4-FFF2-40B4-BE49-F238E27FC236}">
                <a16:creationId xmlns:a16="http://schemas.microsoft.com/office/drawing/2014/main" id="{34669171-BF23-B54C-8D3F-B1C89E122C36}"/>
              </a:ext>
            </a:extLst>
          </p:cNvPr>
          <p:cNvPicPr>
            <a:picLocks noChangeAspect="1"/>
          </p:cNvPicPr>
          <p:nvPr userDrawn="1"/>
        </p:nvPicPr>
        <p:blipFill>
          <a:blip r:embed="rId2"/>
          <a:stretch>
            <a:fillRect/>
          </a:stretch>
        </p:blipFill>
        <p:spPr>
          <a:xfrm>
            <a:off x="6960096" y="1292400"/>
            <a:ext cx="1328200" cy="1557617"/>
          </a:xfrm>
          <a:prstGeom prst="rect">
            <a:avLst/>
          </a:prstGeom>
        </p:spPr>
      </p:pic>
      <p:sp>
        <p:nvSpPr>
          <p:cNvPr id="14" name="Text" descr="Text">
            <a:extLst>
              <a:ext uri="{FF2B5EF4-FFF2-40B4-BE49-F238E27FC236}">
                <a16:creationId xmlns:a16="http://schemas.microsoft.com/office/drawing/2014/main" id="{87F3A240-3369-0145-B540-5A60FA0848EA}"/>
              </a:ext>
            </a:extLst>
          </p:cNvPr>
          <p:cNvSpPr>
            <a:spLocks noGrp="1"/>
          </p:cNvSpPr>
          <p:nvPr>
            <p:ph type="body" sz="quarter" idx="19"/>
          </p:nvPr>
        </p:nvSpPr>
        <p:spPr>
          <a:xfrm>
            <a:off x="6456040"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10" name="background">
            <a:extLst>
              <a:ext uri="{FF2B5EF4-FFF2-40B4-BE49-F238E27FC236}">
                <a16:creationId xmlns:a16="http://schemas.microsoft.com/office/drawing/2014/main" id="{F708712F-D0E9-B94A-A9B7-F258F0F10A73}"/>
              </a:ext>
            </a:extLst>
          </p:cNvPr>
          <p:cNvSpPr>
            <a:spLocks noGrp="1"/>
          </p:cNvSpPr>
          <p:nvPr>
            <p:ph type="body" sz="quarter" idx="16" hasCustomPrompt="1"/>
          </p:nvPr>
        </p:nvSpPr>
        <p:spPr>
          <a:xfrm>
            <a:off x="9190800" y="900000"/>
            <a:ext cx="2610000" cy="5220000"/>
          </a:xfrm>
          <a:solidFill>
            <a:schemeClr val="bg2"/>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3</a:t>
            </a:r>
          </a:p>
        </p:txBody>
      </p:sp>
      <p:pic>
        <p:nvPicPr>
          <p:cNvPr id="22" name="Picture" descr="Image">
            <a:extLst>
              <a:ext uri="{FF2B5EF4-FFF2-40B4-BE49-F238E27FC236}">
                <a16:creationId xmlns:a16="http://schemas.microsoft.com/office/drawing/2014/main" id="{8073F21E-F4EF-B246-B7E8-4FA799EC37BA}"/>
              </a:ext>
            </a:extLst>
          </p:cNvPr>
          <p:cNvPicPr>
            <a:picLocks noChangeAspect="1"/>
          </p:cNvPicPr>
          <p:nvPr userDrawn="1"/>
        </p:nvPicPr>
        <p:blipFill>
          <a:blip r:embed="rId2"/>
          <a:stretch>
            <a:fillRect/>
          </a:stretch>
        </p:blipFill>
        <p:spPr>
          <a:xfrm>
            <a:off x="9840416" y="1290917"/>
            <a:ext cx="1328200" cy="1557617"/>
          </a:xfrm>
          <a:prstGeom prst="rect">
            <a:avLst/>
          </a:prstGeom>
        </p:spPr>
      </p:pic>
      <p:sp>
        <p:nvSpPr>
          <p:cNvPr id="16" name="Text" descr="Text">
            <a:extLst>
              <a:ext uri="{FF2B5EF4-FFF2-40B4-BE49-F238E27FC236}">
                <a16:creationId xmlns:a16="http://schemas.microsoft.com/office/drawing/2014/main" id="{5387EEB0-9F43-E241-9EDB-010FB36582B4}"/>
              </a:ext>
            </a:extLst>
          </p:cNvPr>
          <p:cNvSpPr>
            <a:spLocks noGrp="1"/>
          </p:cNvSpPr>
          <p:nvPr>
            <p:ph type="body" sz="quarter" idx="21"/>
          </p:nvPr>
        </p:nvSpPr>
        <p:spPr>
          <a:xfrm>
            <a:off x="9408368" y="306896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26373E51-46F8-B446-A241-A5395388A9EB}"/>
              </a:ext>
            </a:extLst>
          </p:cNvPr>
          <p:cNvSpPr>
            <a:spLocks noGrp="1"/>
          </p:cNvSpPr>
          <p:nvPr>
            <p:ph type="dt" sz="half" idx="10"/>
          </p:nvPr>
        </p:nvSpPr>
        <p:spPr/>
        <p:txBody>
          <a:bodyPr/>
          <a:lstStyle/>
          <a:p>
            <a:pPr>
              <a:defRPr/>
            </a:pPr>
            <a:fld id="{C6478F44-CA4B-8F47-8400-2C19AC9A20AB}" type="datetimeFigureOut">
              <a:rPr lang="en-US" smtClean="0"/>
              <a:pPr>
                <a:defRPr/>
              </a:pPr>
              <a:t>4/24/24</a:t>
            </a:fld>
            <a:endParaRPr lang="en-US" dirty="0"/>
          </a:p>
        </p:txBody>
      </p:sp>
      <p:sp>
        <p:nvSpPr>
          <p:cNvPr id="4" name="Footer Placeholder 3">
            <a:extLst>
              <a:ext uri="{FF2B5EF4-FFF2-40B4-BE49-F238E27FC236}">
                <a16:creationId xmlns:a16="http://schemas.microsoft.com/office/drawing/2014/main" id="{B8BCFD4B-BF38-E841-868E-C9F3BBC7265C}"/>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DB688DCC-68B7-D349-B50E-BEE3CC1D87CA}"/>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996836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CL two column Imag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5400000" cy="2325802"/>
          </a:xfrm>
        </p:spPr>
        <p:txBody>
          <a:bodyPr/>
          <a:lstStyle>
            <a:lvl1pPr>
              <a:defRPr sz="3600" b="0"/>
            </a:lvl1pPr>
          </a:lstStyle>
          <a:p>
            <a:pPr lvl="0"/>
            <a:r>
              <a:rPr lang="en-GB" dirty="0"/>
              <a:t>Heading</a:t>
            </a:r>
          </a:p>
        </p:txBody>
      </p:sp>
      <p:sp>
        <p:nvSpPr>
          <p:cNvPr id="11" name="Text" descr="Text">
            <a:extLst>
              <a:ext uri="{FF2B5EF4-FFF2-40B4-BE49-F238E27FC236}">
                <a16:creationId xmlns:a16="http://schemas.microsoft.com/office/drawing/2014/main" id="{96CC15FA-5D3D-604E-8882-80A2838906CB}"/>
              </a:ext>
            </a:extLst>
          </p:cNvPr>
          <p:cNvSpPr>
            <a:spLocks noGrp="1"/>
          </p:cNvSpPr>
          <p:nvPr>
            <p:ph type="body" sz="quarter" idx="13"/>
          </p:nvPr>
        </p:nvSpPr>
        <p:spPr>
          <a:xfrm>
            <a:off x="360000" y="3618500"/>
            <a:ext cx="5399088" cy="2617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a:lvl1pPr>
          </a:lstStyle>
          <a:p>
            <a:pPr lvl="0"/>
            <a:r>
              <a:rPr lang="en-US"/>
              <a:t>Edit Master text styles</a:t>
            </a:r>
          </a:p>
        </p:txBody>
      </p:sp>
      <p:sp>
        <p:nvSpPr>
          <p:cNvPr id="7" name="Picture" descr="Image">
            <a:extLst>
              <a:ext uri="{FF2B5EF4-FFF2-40B4-BE49-F238E27FC236}">
                <a16:creationId xmlns:a16="http://schemas.microsoft.com/office/drawing/2014/main" id="{C443FA27-F0DB-1840-998D-206100BED38F}"/>
              </a:ext>
            </a:extLst>
          </p:cNvPr>
          <p:cNvSpPr>
            <a:spLocks noGrp="1"/>
          </p:cNvSpPr>
          <p:nvPr>
            <p:ph type="pic" sz="quarter" idx="18" hasCustomPrompt="1"/>
          </p:nvPr>
        </p:nvSpPr>
        <p:spPr>
          <a:xfrm>
            <a:off x="5940000" y="900000"/>
            <a:ext cx="5400000" cy="5344683"/>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4/24/24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742215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CL three column image">
    <p:spTree>
      <p:nvGrpSpPr>
        <p:cNvPr id="1" name=""/>
        <p:cNvGrpSpPr/>
        <p:nvPr/>
      </p:nvGrpSpPr>
      <p:grpSpPr>
        <a:xfrm>
          <a:off x="0" y="0"/>
          <a:ext cx="0" cy="0"/>
          <a:chOff x="0" y="0"/>
          <a:chExt cx="0" cy="0"/>
        </a:xfrm>
      </p:grpSpPr>
      <p:sp>
        <p:nvSpPr>
          <p:cNvPr id="12" name="Picture" descr="Image">
            <a:extLst>
              <a:ext uri="{FF2B5EF4-FFF2-40B4-BE49-F238E27FC236}">
                <a16:creationId xmlns:a16="http://schemas.microsoft.com/office/drawing/2014/main" id="{935F83AB-29A1-EF49-B6EC-5214A87545D5}"/>
              </a:ext>
            </a:extLst>
          </p:cNvPr>
          <p:cNvSpPr>
            <a:spLocks noGrp="1"/>
          </p:cNvSpPr>
          <p:nvPr>
            <p:ph type="pic" sz="quarter" idx="16" hasCustomPrompt="1"/>
          </p:nvPr>
        </p:nvSpPr>
        <p:spPr>
          <a:xfrm>
            <a:off x="3600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4017600"/>
            <a:ext cx="3420000" cy="2304000"/>
          </a:xfrm>
        </p:spPr>
        <p:txBody>
          <a:bodyPr/>
          <a:lstStyle>
            <a:lvl1pPr marL="180975" indent="-169863">
              <a:tabLst/>
              <a:defRPr sz="1800"/>
            </a:lvl1pPr>
          </a:lstStyle>
          <a:p>
            <a:pPr lvl="0"/>
            <a:r>
              <a:rPr lang="en-US"/>
              <a:t>Edit Master text styles</a:t>
            </a:r>
          </a:p>
        </p:txBody>
      </p:sp>
      <p:sp>
        <p:nvSpPr>
          <p:cNvPr id="13" name="Picture" descr="Image">
            <a:extLst>
              <a:ext uri="{FF2B5EF4-FFF2-40B4-BE49-F238E27FC236}">
                <a16:creationId xmlns:a16="http://schemas.microsoft.com/office/drawing/2014/main" id="{E95E3DE4-2C02-DF4D-871A-130A912A3EB7}"/>
              </a:ext>
            </a:extLst>
          </p:cNvPr>
          <p:cNvSpPr>
            <a:spLocks noGrp="1"/>
          </p:cNvSpPr>
          <p:nvPr>
            <p:ph type="pic" sz="quarter" idx="17" hasCustomPrompt="1"/>
          </p:nvPr>
        </p:nvSpPr>
        <p:spPr>
          <a:xfrm>
            <a:off x="42958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4017600"/>
            <a:ext cx="3420000" cy="2304000"/>
          </a:xfrm>
        </p:spPr>
        <p:txBody>
          <a:bodyPr/>
          <a:lstStyle>
            <a:lvl1pPr marL="180975" indent="-169863">
              <a:tabLst/>
              <a:defRPr sz="1800"/>
            </a:lvl1pPr>
          </a:lstStyle>
          <a:p>
            <a:pPr lvl="0"/>
            <a:r>
              <a:rPr lang="en-US"/>
              <a:t>Edit Master text styles</a:t>
            </a:r>
          </a:p>
        </p:txBody>
      </p:sp>
      <p:sp>
        <p:nvSpPr>
          <p:cNvPr id="15" name="Picture" descr="Image">
            <a:extLst>
              <a:ext uri="{FF2B5EF4-FFF2-40B4-BE49-F238E27FC236}">
                <a16:creationId xmlns:a16="http://schemas.microsoft.com/office/drawing/2014/main" id="{08A0AD7D-724B-E44B-89BE-D93B46E6BC83}"/>
              </a:ext>
            </a:extLst>
          </p:cNvPr>
          <p:cNvSpPr>
            <a:spLocks noGrp="1"/>
          </p:cNvSpPr>
          <p:nvPr>
            <p:ph type="pic" sz="quarter" idx="18" hasCustomPrompt="1"/>
          </p:nvPr>
        </p:nvSpPr>
        <p:spPr>
          <a:xfrm>
            <a:off x="825624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218" y="4017600"/>
            <a:ext cx="3420000" cy="2304000"/>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4/24/24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490858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CL Tabl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1" name="Table" descr="Text / Table">
            <a:extLst>
              <a:ext uri="{FF2B5EF4-FFF2-40B4-BE49-F238E27FC236}">
                <a16:creationId xmlns:a16="http://schemas.microsoft.com/office/drawing/2014/main" id="{4DEFD8C9-6C2B-9C49-9F6F-5A35A2B747AF}"/>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8" name="Text">
            <a:extLst>
              <a:ext uri="{FF2B5EF4-FFF2-40B4-BE49-F238E27FC236}">
                <a16:creationId xmlns:a16="http://schemas.microsoft.com/office/drawing/2014/main" id="{D31E44D0-02C4-914B-B5F4-F5B0F5862CBB}"/>
              </a:ext>
            </a:extLst>
          </p:cNvPr>
          <p:cNvSpPr>
            <a:spLocks noGrp="1"/>
          </p:cNvSpPr>
          <p:nvPr>
            <p:ph type="body" sz="quarter" idx="15"/>
          </p:nvPr>
        </p:nvSpPr>
        <p:spPr>
          <a:xfrm>
            <a:off x="9366454" y="2414430"/>
            <a:ext cx="2557322" cy="2623913"/>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4/24/24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869063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CL Table 2">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able" descr="Text / Table">
            <a:extLst>
              <a:ext uri="{FF2B5EF4-FFF2-40B4-BE49-F238E27FC236}">
                <a16:creationId xmlns:a16="http://schemas.microsoft.com/office/drawing/2014/main" id="{01422A73-1E05-8B44-93EA-70AD3FCEEC9E}"/>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9" name="Text">
            <a:extLst>
              <a:ext uri="{FF2B5EF4-FFF2-40B4-BE49-F238E27FC236}">
                <a16:creationId xmlns:a16="http://schemas.microsoft.com/office/drawing/2014/main" id="{AD015BAE-CDFB-0848-8398-8E01CAEBAAEC}"/>
              </a:ext>
            </a:extLst>
          </p:cNvPr>
          <p:cNvSpPr>
            <a:spLocks noGrp="1"/>
          </p:cNvSpPr>
          <p:nvPr>
            <p:ph type="body" sz="quarter" idx="13"/>
          </p:nvPr>
        </p:nvSpPr>
        <p:spPr>
          <a:xfrm>
            <a:off x="360000" y="3451091"/>
            <a:ext cx="2610000" cy="2894291"/>
          </a:xfrm>
          <a:noFill/>
        </p:spPr>
        <p:txBody>
          <a:bodyPr lIns="0" tIns="0" rIns="0" bIns="0"/>
          <a:lstStyle>
            <a:lvl1pPr>
              <a:defRPr sz="1800"/>
            </a:lvl1pPr>
            <a:lvl2pPr>
              <a:buFontTx/>
              <a:buNone/>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4/24/24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4224706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CL Contact 2 column ">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GB" dirty="0"/>
              <a:t>Useful links &amp; contact details</a:t>
            </a:r>
            <a:endParaRPr lang="en-US" dirty="0"/>
          </a:p>
        </p:txBody>
      </p:sp>
      <p:sp>
        <p:nvSpPr>
          <p:cNvPr id="21" name="Text" descr="Text">
            <a:extLst>
              <a:ext uri="{FF2B5EF4-FFF2-40B4-BE49-F238E27FC236}">
                <a16:creationId xmlns:a16="http://schemas.microsoft.com/office/drawing/2014/main" id="{82579D70-1A08-DC42-8CE8-ACA8360A7F42}"/>
              </a:ext>
            </a:extLst>
          </p:cNvPr>
          <p:cNvSpPr>
            <a:spLocks noGrp="1"/>
          </p:cNvSpPr>
          <p:nvPr>
            <p:ph type="body" sz="quarter" idx="13"/>
          </p:nvPr>
        </p:nvSpPr>
        <p:spPr>
          <a:xfrm>
            <a:off x="360000" y="2412000"/>
            <a:ext cx="5399088" cy="3600000"/>
          </a:xfrm>
        </p:spPr>
        <p:txBody>
          <a:bodyPr/>
          <a:lstStyle>
            <a:lvl1pPr marL="180975" indent="-169863">
              <a:tabLst/>
              <a:defRPr sz="2400">
                <a:latin typeface="+mn-lt"/>
              </a:defRPr>
            </a:lvl1pPr>
          </a:lstStyle>
          <a:p>
            <a:pPr lvl="0"/>
            <a:r>
              <a:rPr lang="en-US"/>
              <a:t>Edit Master text styles</a:t>
            </a:r>
          </a:p>
        </p:txBody>
      </p:sp>
      <p:sp>
        <p:nvSpPr>
          <p:cNvPr id="22" name="Text" descr="Text">
            <a:extLst>
              <a:ext uri="{FF2B5EF4-FFF2-40B4-BE49-F238E27FC236}">
                <a16:creationId xmlns:a16="http://schemas.microsoft.com/office/drawing/2014/main" id="{82B359B7-CB0C-544C-88EE-891FC732EECE}"/>
              </a:ext>
            </a:extLst>
          </p:cNvPr>
          <p:cNvSpPr>
            <a:spLocks noGrp="1"/>
          </p:cNvSpPr>
          <p:nvPr>
            <p:ph type="body" sz="quarter" idx="14"/>
          </p:nvPr>
        </p:nvSpPr>
        <p:spPr>
          <a:xfrm>
            <a:off x="5940000" y="2412000"/>
            <a:ext cx="5399088" cy="3600000"/>
          </a:xfrm>
        </p:spPr>
        <p:txBody>
          <a:bodyPr/>
          <a:lstStyle>
            <a:lvl1pPr marL="180975" indent="-169863">
              <a:tabLst/>
              <a:defRPr sz="2400">
                <a:latin typeface="+mn-lt"/>
              </a:defRPr>
            </a:lvl1pPr>
          </a:lstStyle>
          <a:p>
            <a:pPr lvl="0"/>
            <a:r>
              <a:rPr lang="en-US" sz="2400">
                <a:latin typeface="Arial" panose="020B0604020202020204" pitchFamily="34" charset="0"/>
                <a:cs typeface="Arial" panose="020B0604020202020204" pitchFamily="34" charset="0"/>
              </a:rPr>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4/24/24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2133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CL Title slide 3">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7E0FC6D2-4499-5C4C-8C93-C7590708B796}"/>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endParaRPr lang="en-US" dirty="0"/>
          </a:p>
        </p:txBody>
      </p:sp>
      <p:sp>
        <p:nvSpPr>
          <p:cNvPr id="11" name="Picture" descr="Image">
            <a:extLst>
              <a:ext uri="{FF2B5EF4-FFF2-40B4-BE49-F238E27FC236}">
                <a16:creationId xmlns:a16="http://schemas.microsoft.com/office/drawing/2014/main" id="{D7C34FC0-F8B1-D041-9578-733D7F3C687D}"/>
              </a:ext>
            </a:extLst>
          </p:cNvPr>
          <p:cNvSpPr>
            <a:spLocks noGrp="1"/>
          </p:cNvSpPr>
          <p:nvPr>
            <p:ph type="pic" sz="quarter" idx="12"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0" name="Main Headline" descr="Headline">
            <a:extLst>
              <a:ext uri="{FF2B5EF4-FFF2-40B4-BE49-F238E27FC236}">
                <a16:creationId xmlns:a16="http://schemas.microsoft.com/office/drawing/2014/main" id="{5F848594-69CD-DA4E-BB25-23F671A7C1BC}"/>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
        <p:nvSpPr>
          <p:cNvPr id="5" name="Sub Heading" descr="Sub heading">
            <a:extLst>
              <a:ext uri="{FF2B5EF4-FFF2-40B4-BE49-F238E27FC236}">
                <a16:creationId xmlns:a16="http://schemas.microsoft.com/office/drawing/2014/main" id="{D5AB2EC5-97D3-8D44-BB0B-9125E87D1F9D}"/>
              </a:ext>
            </a:extLst>
          </p:cNvPr>
          <p:cNvSpPr>
            <a:spLocks noGrp="1"/>
          </p:cNvSpPr>
          <p:nvPr>
            <p:ph type="body" sz="quarter" idx="11"/>
          </p:nvPr>
        </p:nvSpPr>
        <p:spPr>
          <a:xfrm>
            <a:off x="359999" y="3239999"/>
            <a:ext cx="6840000" cy="65177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600" baseline="0">
                <a:solidFill>
                  <a:schemeClr val="tx1"/>
                </a:solidFill>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52369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CL Title slide 2 - single line headline">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FD8CE85-9178-344E-BC9E-19B545ECA60C}"/>
              </a:ext>
            </a:extLst>
          </p:cNvPr>
          <p:cNvSpPr/>
          <p:nvPr userDrawn="1"/>
        </p:nvSpPr>
        <p:spPr>
          <a:xfrm>
            <a:off x="0" y="-1"/>
            <a:ext cx="12192000" cy="252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endParaRPr lang="en-US" dirty="0"/>
          </a:p>
        </p:txBody>
      </p:sp>
      <p:sp>
        <p:nvSpPr>
          <p:cNvPr id="10" name="Main Headline" descr="Headline">
            <a:extLst>
              <a:ext uri="{FF2B5EF4-FFF2-40B4-BE49-F238E27FC236}">
                <a16:creationId xmlns:a16="http://schemas.microsoft.com/office/drawing/2014/main" id="{14916FEE-2CA1-274A-AB9A-27AE550ED61F}"/>
              </a:ext>
            </a:extLst>
          </p:cNvPr>
          <p:cNvSpPr>
            <a:spLocks noGrp="1" noChangeArrowheads="1"/>
          </p:cNvSpPr>
          <p:nvPr>
            <p:ph type="title" hasCustomPrompt="1"/>
          </p:nvPr>
        </p:nvSpPr>
        <p:spPr bwMode="auto">
          <a:xfrm>
            <a:off x="360000" y="1620000"/>
            <a:ext cx="10800690" cy="81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1" name="Picture " descr="Image">
            <a:extLst>
              <a:ext uri="{FF2B5EF4-FFF2-40B4-BE49-F238E27FC236}">
                <a16:creationId xmlns:a16="http://schemas.microsoft.com/office/drawing/2014/main" id="{7AAB61C2-2ECC-1549-9211-9297F9B818DB}"/>
              </a:ext>
            </a:extLst>
          </p:cNvPr>
          <p:cNvSpPr>
            <a:spLocks noGrp="1"/>
          </p:cNvSpPr>
          <p:nvPr>
            <p:ph type="pic" sz="quarter" idx="12" hasCustomPrompt="1"/>
          </p:nvPr>
        </p:nvSpPr>
        <p:spPr>
          <a:xfrm>
            <a:off x="0" y="2505456"/>
            <a:ext cx="12192000" cy="4352544"/>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Tree>
    <p:extLst>
      <p:ext uri="{BB962C8B-B14F-4D97-AF65-F5344CB8AC3E}">
        <p14:creationId xmlns:p14="http://schemas.microsoft.com/office/powerpoint/2010/main" val="323269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CL Title - Double line - no image">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271759B8-0ABB-3643-884B-0A918443C549}"/>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endParaRPr lang="en-US" dirty="0"/>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a:off x="0" y="1440000"/>
            <a:ext cx="12192000" cy="167926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in Headline" descr="Headline">
            <a:extLst>
              <a:ext uri="{FF2B5EF4-FFF2-40B4-BE49-F238E27FC236}">
                <a16:creationId xmlns:a16="http://schemas.microsoft.com/office/drawing/2014/main" id="{0AFC6B55-24BD-7545-82A9-DD37164DF15B}"/>
              </a:ext>
            </a:extLst>
          </p:cNvPr>
          <p:cNvSpPr>
            <a:spLocks noGrp="1" noChangeArrowheads="1"/>
          </p:cNvSpPr>
          <p:nvPr>
            <p:ph type="title" hasCustomPrompt="1"/>
          </p:nvPr>
        </p:nvSpPr>
        <p:spPr bwMode="auto">
          <a:xfrm>
            <a:off x="360000" y="1620000"/>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342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spTree>
    <p:extLst>
      <p:ext uri="{BB962C8B-B14F-4D97-AF65-F5344CB8AC3E}">
        <p14:creationId xmlns:p14="http://schemas.microsoft.com/office/powerpoint/2010/main" val="132625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CL Title  - Double line - half imag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59606069-DCB2-E341-97E0-98600856E2E5}"/>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
        <p:nvSpPr>
          <p:cNvPr id="19" name="Department name">
            <a:extLst>
              <a:ext uri="{FF2B5EF4-FFF2-40B4-BE49-F238E27FC236}">
                <a16:creationId xmlns:a16="http://schemas.microsoft.com/office/drawing/2014/main" id="{879D505D-1EAF-D546-930D-569167276535}"/>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endParaRPr lang="en-US" dirty="0"/>
          </a:p>
        </p:txBody>
      </p:sp>
      <p:sp>
        <p:nvSpPr>
          <p:cNvPr id="12" name="Picture" descr="Image">
            <a:extLst>
              <a:ext uri="{FF2B5EF4-FFF2-40B4-BE49-F238E27FC236}">
                <a16:creationId xmlns:a16="http://schemas.microsoft.com/office/drawing/2014/main" id="{A724F846-9E16-0743-9A5C-ED2946248F5A}"/>
              </a:ext>
            </a:extLst>
          </p:cNvPr>
          <p:cNvSpPr>
            <a:spLocks noGrp="1"/>
          </p:cNvSpPr>
          <p:nvPr>
            <p:ph type="pic" sz="quarter" idx="12" hasCustomPrompt="1"/>
          </p:nvPr>
        </p:nvSpPr>
        <p:spPr>
          <a:xfrm>
            <a:off x="0" y="1436914"/>
            <a:ext cx="12192000" cy="1682804"/>
          </a:xfrm>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flipV="1">
            <a:off x="0" y="3122579"/>
            <a:ext cx="12192000" cy="373542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in Headline" descr="Headline">
            <a:extLst>
              <a:ext uri="{FF2B5EF4-FFF2-40B4-BE49-F238E27FC236}">
                <a16:creationId xmlns:a16="http://schemas.microsoft.com/office/drawing/2014/main" id="{F393605F-7BBC-284E-8DAE-0B5B84113824}"/>
              </a:ext>
            </a:extLst>
          </p:cNvPr>
          <p:cNvSpPr>
            <a:spLocks noGrp="1" noChangeArrowheads="1"/>
          </p:cNvSpPr>
          <p:nvPr>
            <p:ph type="title" hasCustomPrompt="1"/>
          </p:nvPr>
        </p:nvSpPr>
        <p:spPr bwMode="auto">
          <a:xfrm>
            <a:off x="360000" y="347047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495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spTree>
    <p:extLst>
      <p:ext uri="{BB962C8B-B14F-4D97-AF65-F5344CB8AC3E}">
        <p14:creationId xmlns:p14="http://schemas.microsoft.com/office/powerpoint/2010/main" val="3842271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 section start 1">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FFFFFF"/>
          </a:solidFill>
        </p:spPr>
        <p:txBody>
          <a:bodyPr lIns="360000" tIns="180000"/>
          <a:lstStyle>
            <a:lvl1pPr>
              <a:defRPr baseline="0">
                <a:solidFill>
                  <a:srgbClr val="000000"/>
                </a:solidFill>
              </a:defRPr>
            </a:lvl1pPr>
          </a:lstStyle>
          <a:p>
            <a:r>
              <a:rPr lang="en-US" dirty="0"/>
              <a:t>Main headline, Arial 44pt bold</a:t>
            </a:r>
          </a:p>
        </p:txBody>
      </p:sp>
      <p:sp>
        <p:nvSpPr>
          <p:cNvPr id="11" name="Sub Heading" descr="Sub heading">
            <a:extLst>
              <a:ext uri="{FF2B5EF4-FFF2-40B4-BE49-F238E27FC236}">
                <a16:creationId xmlns:a16="http://schemas.microsoft.com/office/drawing/2014/main" id="{169F44E5-11A5-074E-ADAE-05ACB4110AED}"/>
              </a:ext>
            </a:extLst>
          </p:cNvPr>
          <p:cNvSpPr>
            <a:spLocks noGrp="1"/>
          </p:cNvSpPr>
          <p:nvPr>
            <p:ph type="body" sz="quarter" idx="15" hasCustomPrompt="1"/>
          </p:nvPr>
        </p:nvSpPr>
        <p:spPr>
          <a:xfrm>
            <a:off x="359228" y="2308225"/>
            <a:ext cx="8719457" cy="1447800"/>
          </a:xfrm>
        </p:spPr>
        <p:txBody>
          <a:bodyPr/>
          <a:lstStyle>
            <a:lvl1pPr marL="11112" indent="0">
              <a:buNone/>
              <a:defRPr>
                <a:solidFill>
                  <a:srgbClr val="000000"/>
                </a:solidFill>
              </a:defRPr>
            </a:lvl1pPr>
          </a:lstStyle>
          <a:p>
            <a:pPr lvl="0"/>
            <a:r>
              <a:rPr lang="en-GB" dirty="0"/>
              <a:t>Large text size, Arial 36 point</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225425" indent="-215900">
              <a:buFont typeface="Arial" panose="020B0604020202020204" pitchFamily="34" charset="0"/>
              <a:buChar char="•"/>
              <a:tabLst/>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baseline="0"/>
            </a:lvl1pPr>
          </a:lstStyle>
          <a:p>
            <a:pPr marL="285750" marR="0" lvl="0" indent="-285750" algn="l" defTabSz="914400" rtl="0" eaLnBrk="1" fontAlgn="base" latinLnBrk="0" hangingPunct="1">
              <a:lnSpc>
                <a:spcPct val="90000"/>
              </a:lnSpc>
              <a:spcBef>
                <a:spcPts val="1000"/>
              </a:spcBef>
              <a:spcAft>
                <a:spcPct val="0"/>
              </a:spcAft>
              <a:buClrTx/>
              <a:buSzTx/>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14499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 section start 2">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000000"/>
          </a:solidFill>
        </p:spPr>
        <p:txBody>
          <a:bodyPr lIns="360000" tIns="180000"/>
          <a:lstStyle>
            <a:lvl1pPr>
              <a:defRPr baseline="0">
                <a:solidFill>
                  <a:schemeClr val="bg1"/>
                </a:solidFill>
              </a:defRPr>
            </a:lvl1pPr>
          </a:lstStyle>
          <a:p>
            <a:r>
              <a:rPr lang="en-US" dirty="0"/>
              <a:t>Main headline, Arial 44pt bold</a:t>
            </a:r>
          </a:p>
        </p:txBody>
      </p:sp>
      <p:sp>
        <p:nvSpPr>
          <p:cNvPr id="4" name="Sub Heading">
            <a:extLst>
              <a:ext uri="{FF2B5EF4-FFF2-40B4-BE49-F238E27FC236}">
                <a16:creationId xmlns:a16="http://schemas.microsoft.com/office/drawing/2014/main" id="{7EFF5C86-B7E9-E24F-A032-A4DF63C9C46C}"/>
              </a:ext>
            </a:extLst>
          </p:cNvPr>
          <p:cNvSpPr>
            <a:spLocks noGrp="1"/>
          </p:cNvSpPr>
          <p:nvPr>
            <p:ph type="body" sz="quarter" idx="15"/>
          </p:nvPr>
        </p:nvSpPr>
        <p:spPr>
          <a:xfrm>
            <a:off x="359228" y="2308225"/>
            <a:ext cx="8719457" cy="1447800"/>
          </a:xfrm>
        </p:spPr>
        <p:txBody>
          <a:bodyPr/>
          <a:lstStyle>
            <a:lvl1pPr marL="11112" indent="0">
              <a:buNone/>
              <a:defRPr>
                <a:solidFill>
                  <a:srgbClr val="FFFFFF"/>
                </a:solidFill>
              </a:defRPr>
            </a:lvl1pPr>
          </a:lstStyle>
          <a:p>
            <a:pPr lvl="0"/>
            <a:r>
              <a:rPr lang="en-US"/>
              <a:t>Edit Master text styles</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11112" indent="0">
              <a:buNone/>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baseline="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14197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 section start 2">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F9ECF375-EFC6-8846-9FEE-E3BEC7506D85}"/>
              </a:ext>
            </a:extLst>
          </p:cNvPr>
          <p:cNvSpPr>
            <a:spLocks noGrp="1"/>
          </p:cNvSpPr>
          <p:nvPr>
            <p:ph type="pic" sz="quarter" idx="12" hasCustomPrompt="1"/>
          </p:nvPr>
        </p:nvSpPr>
        <p:spPr>
          <a:xfrm>
            <a:off x="356616" y="900000"/>
            <a:ext cx="7534656" cy="5448518"/>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440000"/>
            <a:ext cx="6480000" cy="2880000"/>
          </a:xfrm>
          <a:solidFill>
            <a:schemeClr val="bg1"/>
          </a:solidFill>
        </p:spPr>
        <p:txBody>
          <a:bodyPr lIns="360000" tIns="180000"/>
          <a:lstStyle>
            <a:lvl1pPr>
              <a:defRPr baseline="0">
                <a:solidFill>
                  <a:srgbClr val="000000"/>
                </a:solidFill>
              </a:defRPr>
            </a:lvl1pPr>
          </a:lstStyle>
          <a:p>
            <a:r>
              <a:rPr lang="en-US" dirty="0"/>
              <a:t>Main headline, </a:t>
            </a:r>
            <a:br>
              <a:rPr lang="en-US" dirty="0"/>
            </a:br>
            <a:r>
              <a:rPr lang="en-US" dirty="0"/>
              <a:t>Arial 44pt bold</a:t>
            </a:r>
          </a:p>
        </p:txBody>
      </p:sp>
      <p:sp>
        <p:nvSpPr>
          <p:cNvPr id="8" name="Picture " descr="Image">
            <a:extLst>
              <a:ext uri="{FF2B5EF4-FFF2-40B4-BE49-F238E27FC236}">
                <a16:creationId xmlns:a16="http://schemas.microsoft.com/office/drawing/2014/main" id="{9390C092-D95C-EF41-9B4C-B77F203C0B07}"/>
              </a:ext>
            </a:extLst>
          </p:cNvPr>
          <p:cNvSpPr>
            <a:spLocks noGrp="1"/>
          </p:cNvSpPr>
          <p:nvPr>
            <p:ph type="pic" sz="quarter" idx="16" hasCustomPrompt="1"/>
          </p:nvPr>
        </p:nvSpPr>
        <p:spPr>
          <a:xfrm>
            <a:off x="8266715" y="900000"/>
            <a:ext cx="3536848" cy="2906486"/>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9" name="Text" descr="Text">
            <a:extLst>
              <a:ext uri="{FF2B5EF4-FFF2-40B4-BE49-F238E27FC236}">
                <a16:creationId xmlns:a16="http://schemas.microsoft.com/office/drawing/2014/main" id="{B97104E0-DC3E-EB49-A0B8-75D9C6ED8EDC}"/>
              </a:ext>
            </a:extLst>
          </p:cNvPr>
          <p:cNvSpPr>
            <a:spLocks noGrp="1"/>
          </p:cNvSpPr>
          <p:nvPr>
            <p:ph type="body" sz="quarter" idx="15"/>
          </p:nvPr>
        </p:nvSpPr>
        <p:spPr>
          <a:xfrm>
            <a:off x="8262900" y="4164600"/>
            <a:ext cx="3542400" cy="22870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42714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CL single text block">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2" name="Text" descr="Text">
            <a:extLst>
              <a:ext uri="{FF2B5EF4-FFF2-40B4-BE49-F238E27FC236}">
                <a16:creationId xmlns:a16="http://schemas.microsoft.com/office/drawing/2014/main" id="{52E39625-6121-A140-A00B-27BF9DA232CD}"/>
              </a:ext>
            </a:extLst>
          </p:cNvPr>
          <p:cNvSpPr>
            <a:spLocks noGrp="1"/>
          </p:cNvSpPr>
          <p:nvPr>
            <p:ph type="body" sz="quarter" idx="13"/>
          </p:nvPr>
        </p:nvSpPr>
        <p:spPr>
          <a:xfrm>
            <a:off x="360000" y="2412000"/>
            <a:ext cx="10439064"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4/24/24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7986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3"/>
            </a:gs>
            <a:gs pos="1000">
              <a:schemeClr val="bg1"/>
            </a:gs>
            <a:gs pos="83000">
              <a:schemeClr val="accent3">
                <a:lumMod val="40000"/>
                <a:lumOff val="60000"/>
              </a:schemeClr>
            </a:gs>
            <a:gs pos="100000">
              <a:schemeClr val="accent3"/>
            </a:gs>
          </a:gsLst>
          <a:lin ang="5400000" scaled="1"/>
          <a:tileRect/>
        </a:gradFill>
        <a:effectLst/>
      </p:bgPr>
    </p:bg>
    <p:spTree>
      <p:nvGrpSpPr>
        <p:cNvPr id="1" name=""/>
        <p:cNvGrpSpPr/>
        <p:nvPr/>
      </p:nvGrpSpPr>
      <p:grpSpPr>
        <a:xfrm>
          <a:off x="0" y="0"/>
          <a:ext cx="0" cy="0"/>
          <a:chOff x="0" y="0"/>
          <a:chExt cx="0" cy="0"/>
        </a:xfrm>
      </p:grpSpPr>
      <p:sp>
        <p:nvSpPr>
          <p:cNvPr id="7" name="UCL branding brackground">
            <a:extLst>
              <a:ext uri="{FF2B5EF4-FFF2-40B4-BE49-F238E27FC236}">
                <a16:creationId xmlns:a16="http://schemas.microsoft.com/office/drawing/2014/main" id="{66A102D5-ABE3-9744-AE9F-9AF93B04BE78}"/>
              </a:ext>
              <a:ext uri="{C183D7F6-B498-43B3-948B-1728B52AA6E4}">
                <adec:decorative xmlns:adec="http://schemas.microsoft.com/office/drawing/2017/decorative" val="1"/>
              </a:ext>
            </a:extLst>
          </p:cNvPr>
          <p:cNvSpPr/>
          <p:nvPr/>
        </p:nvSpPr>
        <p:spPr>
          <a:xfrm>
            <a:off x="0" y="0"/>
            <a:ext cx="12192000" cy="6641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
        <p:nvSpPr>
          <p:cNvPr id="1026" name="Title Headline" descr="Headline">
            <a:extLst>
              <a:ext uri="{FF2B5EF4-FFF2-40B4-BE49-F238E27FC236}">
                <a16:creationId xmlns:a16="http://schemas.microsoft.com/office/drawing/2014/main" id="{1389B5D6-B2B6-B044-8F75-8C9E18FFF8EF}"/>
              </a:ext>
            </a:extLst>
          </p:cNvPr>
          <p:cNvSpPr>
            <a:spLocks noGrp="1" noChangeArrowheads="1"/>
          </p:cNvSpPr>
          <p:nvPr>
            <p:ph type="title"/>
          </p:nvPr>
        </p:nvSpPr>
        <p:spPr bwMode="auto">
          <a:xfrm>
            <a:off x="360000" y="89999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Main headline</a:t>
            </a:r>
            <a:r>
              <a:rPr lang="en-GB" altLang="en-US" dirty="0"/>
              <a:t>, Arial 44pt bold</a:t>
            </a:r>
            <a:endParaRPr lang="en-US" altLang="en-US" dirty="0"/>
          </a:p>
        </p:txBody>
      </p:sp>
      <p:sp>
        <p:nvSpPr>
          <p:cNvPr id="1027" name="Text" descr="Main text">
            <a:extLst>
              <a:ext uri="{FF2B5EF4-FFF2-40B4-BE49-F238E27FC236}">
                <a16:creationId xmlns:a16="http://schemas.microsoft.com/office/drawing/2014/main" id="{840A67E7-10FC-DE4B-8222-DBD366537BA8}"/>
              </a:ext>
            </a:extLst>
          </p:cNvPr>
          <p:cNvSpPr>
            <a:spLocks noGrp="1" noChangeArrowheads="1"/>
          </p:cNvSpPr>
          <p:nvPr>
            <p:ph type="body" idx="1"/>
          </p:nvPr>
        </p:nvSpPr>
        <p:spPr bwMode="auto">
          <a:xfrm>
            <a:off x="360000" y="2376000"/>
            <a:ext cx="10800690"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4"/>
            <a:endParaRPr lang="en-US" dirty="0"/>
          </a:p>
        </p:txBody>
      </p:sp>
      <p:sp>
        <p:nvSpPr>
          <p:cNvPr id="4" name="Date " descr="Date">
            <a:extLst>
              <a:ext uri="{FF2B5EF4-FFF2-40B4-BE49-F238E27FC236}">
                <a16:creationId xmlns:a16="http://schemas.microsoft.com/office/drawing/2014/main" id="{BC7573E6-5C96-F54E-8C6A-D81E27BE4948}"/>
              </a:ext>
            </a:extLst>
          </p:cNvPr>
          <p:cNvSpPr>
            <a:spLocks noGrp="1"/>
          </p:cNvSpPr>
          <p:nvPr>
            <p:ph type="dt" sz="half" idx="2"/>
          </p:nvPr>
        </p:nvSpPr>
        <p:spPr>
          <a:xfrm>
            <a:off x="362211" y="6480000"/>
            <a:ext cx="2743200" cy="360000"/>
          </a:xfrm>
          <a:prstGeom prst="rect">
            <a:avLst/>
          </a:prstGeom>
        </p:spPr>
        <p:txBody>
          <a:bodyPr vert="horz" lIns="0" tIns="0" rIns="0" bIns="0" rtlCol="0" anchor="t" anchorCtr="0"/>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C6478F44-CA4B-8F47-8400-2C19AC9A20AB}" type="datetimeFigureOut">
              <a:rPr lang="en-US" smtClean="0"/>
              <a:pPr>
                <a:defRPr/>
              </a:pPr>
              <a:t>4/24/24</a:t>
            </a:fld>
            <a:endParaRPr lang="en-US" dirty="0"/>
          </a:p>
        </p:txBody>
      </p:sp>
      <p:sp>
        <p:nvSpPr>
          <p:cNvPr id="5" name="Footer " descr="Footer title">
            <a:extLst>
              <a:ext uri="{FF2B5EF4-FFF2-40B4-BE49-F238E27FC236}">
                <a16:creationId xmlns:a16="http://schemas.microsoft.com/office/drawing/2014/main" id="{1B01C4CC-C66F-714D-B313-340C31FA703F}"/>
              </a:ext>
            </a:extLst>
          </p:cNvPr>
          <p:cNvSpPr>
            <a:spLocks noGrp="1"/>
          </p:cNvSpPr>
          <p:nvPr>
            <p:ph type="ftr" sz="quarter" idx="3"/>
          </p:nvPr>
        </p:nvSpPr>
        <p:spPr>
          <a:xfrm>
            <a:off x="4320000" y="6480000"/>
            <a:ext cx="6480000" cy="360000"/>
          </a:xfrm>
          <a:prstGeom prst="rect">
            <a:avLst/>
          </a:prstGeom>
        </p:spPr>
        <p:txBody>
          <a:bodyPr vert="horz" lIns="0" tIns="0" rIns="0" bIns="0" rtlCol="0" anchor="t" anchorCtr="0"/>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descr="Page number">
            <a:extLst>
              <a:ext uri="{FF2B5EF4-FFF2-40B4-BE49-F238E27FC236}">
                <a16:creationId xmlns:a16="http://schemas.microsoft.com/office/drawing/2014/main" id="{D2C68658-D4C2-394E-8334-67AC9BE3F122}"/>
              </a:ext>
            </a:extLst>
          </p:cNvPr>
          <p:cNvSpPr>
            <a:spLocks noGrp="1"/>
          </p:cNvSpPr>
          <p:nvPr>
            <p:ph type="sldNum" sz="quarter" idx="4"/>
          </p:nvPr>
        </p:nvSpPr>
        <p:spPr>
          <a:xfrm>
            <a:off x="11123111" y="6480000"/>
            <a:ext cx="769307" cy="269918"/>
          </a:xfrm>
          <a:prstGeom prst="rect">
            <a:avLst/>
          </a:prstGeom>
        </p:spPr>
        <p:txBody>
          <a:bodyPr vert="horz" lIns="0" tIns="0" rIns="0" bIns="0" rtlCol="0" anchor="t" anchorCtr="0"/>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0021098"/>
      </p:ext>
    </p:extLst>
  </p:cSld>
  <p:clrMap bg1="lt1" tx1="dk1" bg2="lt2" tx2="dk2" accent1="accent1" accent2="accent2" accent3="accent3" accent4="accent4" accent5="accent5" accent6="accent6" hlink="hlink" folHlink="folHlink"/>
  <p:sldLayoutIdLst>
    <p:sldLayoutId id="2147483720" r:id="rId1"/>
    <p:sldLayoutId id="2147483722" r:id="rId2"/>
    <p:sldLayoutId id="2147483723"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xStyles>
    <p:title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Char char="•"/>
        <a:tabLst/>
        <a:defRPr sz="3600" kern="1200" baseline="0">
          <a:solidFill>
            <a:schemeClr val="tx1"/>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QuickStyle" Target="../diagrams/quickStyle2.xml"/><Relationship Id="rId3" Type="http://schemas.microsoft.com/office/2018/10/relationships/comments" Target="../comments/modernComment_1E1_8F32127C.xml"/><Relationship Id="rId7" Type="http://schemas.openxmlformats.org/officeDocument/2006/relationships/image" Target="../media/image20.png"/><Relationship Id="rId12" Type="http://schemas.openxmlformats.org/officeDocument/2006/relationships/diagramLayout" Target="../diagrams/layout2.xml"/><Relationship Id="rId2" Type="http://schemas.openxmlformats.org/officeDocument/2006/relationships/notesSlide" Target="../notesSlides/notesSlide9.xml"/><Relationship Id="rId16"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19.png"/><Relationship Id="rId11" Type="http://schemas.openxmlformats.org/officeDocument/2006/relationships/diagramData" Target="../diagrams/data2.xml"/><Relationship Id="rId5" Type="http://schemas.openxmlformats.org/officeDocument/2006/relationships/image" Target="../media/image17.png"/><Relationship Id="rId15" Type="http://schemas.microsoft.com/office/2007/relationships/diagramDrawing" Target="../diagrams/drawing2.xml"/><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18" Type="http://schemas.openxmlformats.org/officeDocument/2006/relationships/image" Target="../media/image170.png"/><Relationship Id="rId26" Type="http://schemas.openxmlformats.org/officeDocument/2006/relationships/image" Target="../media/image26.png"/><Relationship Id="rId3" Type="http://schemas.microsoft.com/office/2018/10/relationships/comments" Target="../comments/modernComment_1E4_9DDA0FC1.xml"/><Relationship Id="rId21" Type="http://schemas.openxmlformats.org/officeDocument/2006/relationships/image" Target="../media/image200.png"/><Relationship Id="rId25" Type="http://schemas.openxmlformats.org/officeDocument/2006/relationships/image" Target="../media/image250.png"/><Relationship Id="rId2" Type="http://schemas.openxmlformats.org/officeDocument/2006/relationships/notesSlide" Target="../notesSlides/notesSlide10.xml"/><Relationship Id="rId20" Type="http://schemas.openxmlformats.org/officeDocument/2006/relationships/image" Target="../media/image190.png"/><Relationship Id="rId29" Type="http://schemas.openxmlformats.org/officeDocument/2006/relationships/image" Target="../media/image29.png"/><Relationship Id="rId1" Type="http://schemas.openxmlformats.org/officeDocument/2006/relationships/slideLayout" Target="../slideLayouts/slideLayout9.xml"/><Relationship Id="rId24" Type="http://schemas.openxmlformats.org/officeDocument/2006/relationships/image" Target="../media/image230.png"/><Relationship Id="rId23" Type="http://schemas.openxmlformats.org/officeDocument/2006/relationships/image" Target="../media/image220.png"/><Relationship Id="rId28" Type="http://schemas.openxmlformats.org/officeDocument/2006/relationships/image" Target="../media/image28.png"/><Relationship Id="rId19" Type="http://schemas.openxmlformats.org/officeDocument/2006/relationships/image" Target="../media/image180.png"/><Relationship Id="rId4" Type="http://schemas.openxmlformats.org/officeDocument/2006/relationships/image" Target="../media/image25.png"/><Relationship Id="rId22" Type="http://schemas.openxmlformats.org/officeDocument/2006/relationships/image" Target="../media/image210.png"/><Relationship Id="rId27" Type="http://schemas.openxmlformats.org/officeDocument/2006/relationships/image" Target="../media/image27.png"/><Relationship Id="rId30"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E5_A9FF2780.xm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A_4F3FD0F1.xm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microsoft.com/office/2018/10/relationships/comments" Target="../comments/modernComment_1DD_7F526DFB.xml"/><Relationship Id="rId7" Type="http://schemas.openxmlformats.org/officeDocument/2006/relationships/hyperlink" Target="https://www.flickr.com/photos/137713708@N03/23778637103/"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hyperlink" Target="https://www.publicdomainpictures.net/en/view-image.php?image=387458&amp;picture=questions-and-answers" TargetMode="Externa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4_67F1FA1C.xm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D9_8F1A8B6.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5_8002CFC.xml"/><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20.png"/><Relationship Id="rId4" Type="http://schemas.openxmlformats.org/officeDocument/2006/relationships/image" Target="../media/image14.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3628F-EB1D-CF66-ECDD-C35A38EB871A}"/>
              </a:ext>
            </a:extLst>
          </p:cNvPr>
          <p:cNvSpPr>
            <a:spLocks noGrp="1"/>
          </p:cNvSpPr>
          <p:nvPr>
            <p:ph type="title"/>
          </p:nvPr>
        </p:nvSpPr>
        <p:spPr>
          <a:xfrm>
            <a:off x="428883" y="1335650"/>
            <a:ext cx="11382234" cy="1809000"/>
          </a:xfrm>
        </p:spPr>
        <p:txBody>
          <a:bodyPr/>
          <a:lstStyle/>
          <a:p>
            <a:pPr algn="ctr"/>
            <a:r>
              <a:rPr lang="en-GB" dirty="0">
                <a:latin typeface="Calibri" panose="020F0502020204030204" pitchFamily="34" charset="0"/>
                <a:cs typeface="Calibri" panose="020F0502020204030204" pitchFamily="34" charset="0"/>
              </a:rPr>
              <a:t>Annual minimum Arctic sea ice extent projection and uncertainty quantification under different greenhouse gas emission scenarios</a:t>
            </a:r>
            <a:endParaRPr lang="en-CN"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FFE3EDC-D718-29C9-0D9D-2E3DE0C91CA5}"/>
              </a:ext>
            </a:extLst>
          </p:cNvPr>
          <p:cNvSpPr txBox="1"/>
          <p:nvPr/>
        </p:nvSpPr>
        <p:spPr>
          <a:xfrm>
            <a:off x="1087170" y="4552595"/>
            <a:ext cx="6144322" cy="1631216"/>
          </a:xfrm>
          <a:prstGeom prst="rect">
            <a:avLst/>
          </a:prstGeom>
          <a:noFill/>
        </p:spPr>
        <p:txBody>
          <a:bodyPr wrap="square" rtlCol="0">
            <a:spAutoFit/>
          </a:bodyPr>
          <a:lstStyle/>
          <a:p>
            <a:pPr algn="l"/>
            <a:r>
              <a:rPr lang="en-CN" sz="2000" dirty="0"/>
              <a:t>Presenter: Minghan Yang</a:t>
            </a:r>
          </a:p>
          <a:p>
            <a:pPr algn="l"/>
            <a:endParaRPr lang="en-CN" sz="2000" dirty="0"/>
          </a:p>
          <a:p>
            <a:pPr algn="l"/>
            <a:r>
              <a:rPr lang="en-CN" sz="2000" dirty="0"/>
              <a:t>Candidate ID: HMSB1</a:t>
            </a:r>
          </a:p>
          <a:p>
            <a:pPr algn="l"/>
            <a:endParaRPr lang="en-CN" sz="2000" dirty="0"/>
          </a:p>
          <a:p>
            <a:pPr algn="l"/>
            <a:r>
              <a:rPr lang="en-CN" sz="2000" dirty="0"/>
              <a:t>Supervisor: Professor Richard Chandler</a:t>
            </a:r>
          </a:p>
        </p:txBody>
      </p:sp>
      <p:sp>
        <p:nvSpPr>
          <p:cNvPr id="9" name="Text Placeholder 5">
            <a:extLst>
              <a:ext uri="{FF2B5EF4-FFF2-40B4-BE49-F238E27FC236}">
                <a16:creationId xmlns:a16="http://schemas.microsoft.com/office/drawing/2014/main" id="{6032A8FD-4882-79AF-C809-B946314F3EFB}"/>
              </a:ext>
            </a:extLst>
          </p:cNvPr>
          <p:cNvSpPr>
            <a:spLocks noGrp="1"/>
          </p:cNvSpPr>
          <p:nvPr>
            <p:ph type="body" sz="quarter" idx="10"/>
          </p:nvPr>
        </p:nvSpPr>
        <p:spPr/>
        <p:txBody>
          <a:bodyPr/>
          <a:lstStyle/>
          <a:p>
            <a:r>
              <a:rPr lang="en-GB" dirty="0"/>
              <a:t>UCL Faculty of Mathematical &amp; Physical Sciences</a:t>
            </a:r>
          </a:p>
          <a:p>
            <a:r>
              <a:rPr lang="en-GB" dirty="0"/>
              <a:t>Department of Mathematics</a:t>
            </a:r>
          </a:p>
        </p:txBody>
      </p:sp>
    </p:spTree>
    <p:extLst>
      <p:ext uri="{BB962C8B-B14F-4D97-AF65-F5344CB8AC3E}">
        <p14:creationId xmlns:p14="http://schemas.microsoft.com/office/powerpoint/2010/main" val="1019121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42A785E-5216-D993-E196-2BA301EEF6D7}"/>
                  </a:ext>
                </a:extLst>
              </p:cNvPr>
              <p:cNvSpPr>
                <a:spLocks noGrp="1"/>
              </p:cNvSpPr>
              <p:nvPr>
                <p:ph type="body" sz="quarter" idx="13"/>
              </p:nvPr>
            </p:nvSpPr>
            <p:spPr>
              <a:xfrm>
                <a:off x="264558" y="1380404"/>
                <a:ext cx="10439064" cy="505327"/>
              </a:xfrm>
            </p:spPr>
            <p:txBody>
              <a:bodyPr/>
              <a:lstStyle/>
              <a:p>
                <a:r>
                  <a:rPr lang="en-CN" dirty="0"/>
                  <a:t>Generalise the model for ensemble of simulators</a:t>
                </a:r>
              </a:p>
              <a:p>
                <a:r>
                  <a:rPr lang="en-US" sz="1800" dirty="0"/>
                  <a:t>T</a:t>
                </a:r>
                <a:r>
                  <a:rPr lang="en-CN" sz="1800" dirty="0"/>
                  <a:t>he </a:t>
                </a:r>
                <a14:m>
                  <m:oMath xmlns:m="http://schemas.openxmlformats.org/officeDocument/2006/math">
                    <m:sSup>
                      <m:sSupPr>
                        <m:ctrlPr>
                          <a:rPr lang="en-CN" sz="1800" i="1" smtClean="0">
                            <a:latin typeface="Cambria Math" panose="02040503050406030204" pitchFamily="18" charset="0"/>
                          </a:rPr>
                        </m:ctrlPr>
                      </m:sSupPr>
                      <m:e>
                        <m:r>
                          <a:rPr lang="en-US" sz="1800" b="0" i="1" smtClean="0">
                            <a:latin typeface="Cambria Math" panose="02040503050406030204" pitchFamily="18" charset="0"/>
                          </a:rPr>
                          <m:t>𝑗</m:t>
                        </m:r>
                      </m:e>
                      <m:sup>
                        <m:r>
                          <a:rPr lang="en-US" sz="1800" b="0" i="1" smtClean="0">
                            <a:latin typeface="Cambria Math" panose="02040503050406030204" pitchFamily="18" charset="0"/>
                          </a:rPr>
                          <m:t>𝑡h</m:t>
                        </m:r>
                      </m:sup>
                    </m:sSup>
                  </m:oMath>
                </a14:m>
                <a:r>
                  <a:rPr lang="en-CN" sz="1800" dirty="0"/>
                  <a:t> th run from the </a:t>
                </a:r>
                <a14:m>
                  <m:oMath xmlns:m="http://schemas.openxmlformats.org/officeDocument/2006/math">
                    <m:sSup>
                      <m:sSupPr>
                        <m:ctrlPr>
                          <a:rPr lang="en-CN" sz="1800" i="1" smtClean="0">
                            <a:latin typeface="Cambria Math" panose="02040503050406030204" pitchFamily="18" charset="0"/>
                          </a:rPr>
                        </m:ctrlPr>
                      </m:sSupPr>
                      <m:e>
                        <m:r>
                          <a:rPr lang="en-US" sz="1800" b="0" i="1" smtClean="0">
                            <a:latin typeface="Cambria Math" panose="02040503050406030204" pitchFamily="18" charset="0"/>
                          </a:rPr>
                          <m:t>𝑖</m:t>
                        </m:r>
                      </m:e>
                      <m:sup>
                        <m:r>
                          <a:rPr lang="en-US" sz="1800" b="0" i="1" smtClean="0">
                            <a:latin typeface="Cambria Math" panose="02040503050406030204" pitchFamily="18" charset="0"/>
                          </a:rPr>
                          <m:t>𝑡h</m:t>
                        </m:r>
                      </m:sup>
                    </m:sSup>
                  </m:oMath>
                </a14:m>
                <a:r>
                  <a:rPr lang="en-CN" sz="1800" dirty="0"/>
                  <a:t> simulator:</a:t>
                </a:r>
                <a:br>
                  <a:rPr lang="en-CN" sz="1800" dirty="0"/>
                </a:br>
                <a:endParaRPr lang="en-CN" sz="1800" dirty="0"/>
              </a:p>
            </p:txBody>
          </p:sp>
        </mc:Choice>
        <mc:Fallback xmlns="">
          <p:sp>
            <p:nvSpPr>
              <p:cNvPr id="3" name="Text Placeholder 2">
                <a:extLst>
                  <a:ext uri="{FF2B5EF4-FFF2-40B4-BE49-F238E27FC236}">
                    <a16:creationId xmlns:a16="http://schemas.microsoft.com/office/drawing/2014/main" id="{742A785E-5216-D993-E196-2BA301EEF6D7}"/>
                  </a:ext>
                </a:extLst>
              </p:cNvPr>
              <p:cNvSpPr>
                <a:spLocks noGrp="1" noRot="1" noChangeAspect="1" noMove="1" noResize="1" noEditPoints="1" noAdjustHandles="1" noChangeArrowheads="1" noChangeShapeType="1" noTextEdit="1"/>
              </p:cNvSpPr>
              <p:nvPr>
                <p:ph type="body" sz="quarter" idx="13"/>
              </p:nvPr>
            </p:nvSpPr>
            <p:spPr>
              <a:xfrm>
                <a:off x="264558" y="1380404"/>
                <a:ext cx="10439064" cy="505327"/>
              </a:xfrm>
              <a:blipFill>
                <a:blip r:embed="rId4"/>
                <a:stretch>
                  <a:fillRect l="-1580" t="-24390" b="-68293"/>
                </a:stretch>
              </a:blipFill>
            </p:spPr>
            <p:txBody>
              <a:bodyPr/>
              <a:lstStyle/>
              <a:p>
                <a:r>
                  <a:rPr lang="en-CN">
                    <a:noFill/>
                  </a:rPr>
                  <a:t> </a:t>
                </a:r>
              </a:p>
            </p:txBody>
          </p:sp>
        </mc:Fallback>
      </mc:AlternateContent>
      <p:sp>
        <p:nvSpPr>
          <p:cNvPr id="4" name="Title 1">
            <a:extLst>
              <a:ext uri="{FF2B5EF4-FFF2-40B4-BE49-F238E27FC236}">
                <a16:creationId xmlns:a16="http://schemas.microsoft.com/office/drawing/2014/main" id="{2F48BA2D-999C-C952-B89C-226F0F79E2BB}"/>
              </a:ext>
            </a:extLst>
          </p:cNvPr>
          <p:cNvSpPr txBox="1">
            <a:spLocks/>
          </p:cNvSpPr>
          <p:nvPr/>
        </p:nvSpPr>
        <p:spPr bwMode="auto">
          <a:xfrm>
            <a:off x="360000" y="623273"/>
            <a:ext cx="8999900" cy="90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CN" dirty="0"/>
              <a:t>Methodology</a:t>
            </a:r>
          </a:p>
        </p:txBody>
      </p:sp>
      <p:sp>
        <p:nvSpPr>
          <p:cNvPr id="60" name="TextBox 59">
            <a:extLst>
              <a:ext uri="{FF2B5EF4-FFF2-40B4-BE49-F238E27FC236}">
                <a16:creationId xmlns:a16="http://schemas.microsoft.com/office/drawing/2014/main" id="{9C5CF364-C7E4-A489-9254-8B49A1B3B140}"/>
              </a:ext>
            </a:extLst>
          </p:cNvPr>
          <p:cNvSpPr txBox="1"/>
          <p:nvPr/>
        </p:nvSpPr>
        <p:spPr>
          <a:xfrm>
            <a:off x="228620" y="3496554"/>
            <a:ext cx="3820696" cy="341632"/>
          </a:xfrm>
          <a:prstGeom prst="rect">
            <a:avLst/>
          </a:prstGeom>
          <a:noFill/>
        </p:spPr>
        <p:txBody>
          <a:bodyPr wrap="square">
            <a:spAutoFit/>
          </a:bodyPr>
          <a:lstStyle/>
          <a:p>
            <a:pPr marL="225425" marR="0" lvl="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a:pPr>
            <a:r>
              <a:rPr kumimoji="0" lang="en-CN" sz="1800" b="0" i="0" u="none" strike="noStrike" kern="1200" cap="none" spc="0" normalizeH="0" baseline="0" noProof="0" dirty="0">
                <a:ln>
                  <a:noFill/>
                </a:ln>
                <a:solidFill>
                  <a:prstClr val="black"/>
                </a:solidFill>
                <a:effectLst/>
                <a:uLnTx/>
                <a:uFillTx/>
                <a:latin typeface="Arial"/>
                <a:ea typeface="+mn-ea"/>
                <a:cs typeface="+mn-cs"/>
              </a:rPr>
              <a:t>Shared discrepency framework:</a:t>
            </a:r>
          </a:p>
        </p:txBody>
      </p:sp>
      <p:grpSp>
        <p:nvGrpSpPr>
          <p:cNvPr id="5" name="Group 4">
            <a:extLst>
              <a:ext uri="{FF2B5EF4-FFF2-40B4-BE49-F238E27FC236}">
                <a16:creationId xmlns:a16="http://schemas.microsoft.com/office/drawing/2014/main" id="{A37570A0-8F8F-B2D2-2530-563BA237D81E}"/>
              </a:ext>
            </a:extLst>
          </p:cNvPr>
          <p:cNvGrpSpPr/>
          <p:nvPr/>
        </p:nvGrpSpPr>
        <p:grpSpPr>
          <a:xfrm>
            <a:off x="-177022" y="1902896"/>
            <a:ext cx="6829162" cy="1408878"/>
            <a:chOff x="-179544" y="2082614"/>
            <a:chExt cx="6829162" cy="1408878"/>
          </a:xfrm>
        </p:grpSpPr>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768C23E-71EF-4533-0629-88E73FBBA357}"/>
                    </a:ext>
                  </a:extLst>
                </p:cNvPr>
                <p:cNvSpPr txBox="1"/>
                <p:nvPr/>
              </p:nvSpPr>
              <p:spPr>
                <a:xfrm>
                  <a:off x="-179544" y="2082614"/>
                  <a:ext cx="1628777" cy="1253613"/>
                </a:xfrm>
                <a:prstGeom prst="rect">
                  <a:avLst/>
                </a:prstGeom>
                <a:noFill/>
              </p:spPr>
              <p:txBody>
                <a:bodyPr wrap="square">
                  <a:spAutoFit/>
                </a:bodyPr>
                <a:lstStyle/>
                <a:p>
                  <a:endParaRPr lang="en-CN" sz="1800" dirty="0"/>
                </a:p>
                <a:p>
                  <a:pPr marL="0" indent="0">
                    <a:buNone/>
                  </a:pPr>
                  <a14:m>
                    <m:oMathPara xmlns:m="http://schemas.openxmlformats.org/officeDocument/2006/math">
                      <m:oMathParaPr>
                        <m:jc m:val="center"/>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i="1">
                                    <a:latin typeface="Cambria Math" panose="02040503050406030204" pitchFamily="18" charset="0"/>
                                  </a:rPr>
                                </m:ctrlPr>
                              </m:eqArrPr>
                              <m:e/>
                              <m:e/>
                              <m:e/>
                            </m:eqArr>
                          </m:e>
                        </m:d>
                      </m:oMath>
                    </m:oMathPara>
                  </a14:m>
                  <a:endParaRPr lang="en-CN" dirty="0"/>
                </a:p>
              </p:txBody>
            </p:sp>
          </mc:Choice>
          <mc:Fallback xmlns="">
            <p:sp>
              <p:nvSpPr>
                <p:cNvPr id="59" name="TextBox 58">
                  <a:extLst>
                    <a:ext uri="{FF2B5EF4-FFF2-40B4-BE49-F238E27FC236}">
                      <a16:creationId xmlns:a16="http://schemas.microsoft.com/office/drawing/2014/main" id="{5768C23E-71EF-4533-0629-88E73FBBA357}"/>
                    </a:ext>
                  </a:extLst>
                </p:cNvPr>
                <p:cNvSpPr txBox="1">
                  <a:spLocks noRot="1" noChangeAspect="1" noMove="1" noResize="1" noEditPoints="1" noAdjustHandles="1" noChangeArrowheads="1" noChangeShapeType="1" noTextEdit="1"/>
                </p:cNvSpPr>
                <p:nvPr/>
              </p:nvSpPr>
              <p:spPr>
                <a:xfrm>
                  <a:off x="-179544" y="2082614"/>
                  <a:ext cx="1628777" cy="1253613"/>
                </a:xfrm>
                <a:prstGeom prst="rect">
                  <a:avLst/>
                </a:prstGeom>
                <a:blipFill>
                  <a:blip r:embed="rId5"/>
                  <a:stretch>
                    <a:fillRect l="-63566" t="-137000" r="-41860" b="-227000"/>
                  </a:stretch>
                </a:blipFill>
              </p:spPr>
              <p:txBody>
                <a:bodyPr/>
                <a:lstStyle/>
                <a:p>
                  <a:r>
                    <a:rPr lang="en-CN">
                      <a:noFill/>
                    </a:rPr>
                    <a:t> </a:t>
                  </a:r>
                </a:p>
              </p:txBody>
            </p:sp>
          </mc:Fallback>
        </mc:AlternateContent>
        <p:pic>
          <p:nvPicPr>
            <p:cNvPr id="13" name="Picture 12" descr="A math equations with numbers and symbols&#10;&#10;Description automatically generated with medium confidence">
              <a:extLst>
                <a:ext uri="{FF2B5EF4-FFF2-40B4-BE49-F238E27FC236}">
                  <a16:creationId xmlns:a16="http://schemas.microsoft.com/office/drawing/2014/main" id="{48C354FD-0386-F944-91DF-90E867FE6A0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87952" y="2228252"/>
              <a:ext cx="6061666" cy="1263240"/>
            </a:xfrm>
            <a:prstGeom prst="rect">
              <a:avLst/>
            </a:prstGeom>
          </p:spPr>
        </p:pic>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16BDA6-4869-452C-4189-D506077EFF69}"/>
                  </a:ext>
                </a:extLst>
              </p:cNvPr>
              <p:cNvSpPr txBox="1"/>
              <p:nvPr/>
            </p:nvSpPr>
            <p:spPr>
              <a:xfrm>
                <a:off x="422522" y="3887904"/>
                <a:ext cx="6100480" cy="646331"/>
              </a:xfrm>
              <a:prstGeom prst="rect">
                <a:avLst/>
              </a:prstGeom>
              <a:noFill/>
            </p:spPr>
            <p:txBody>
              <a:bodyPr wrap="square">
                <a:spAutoFit/>
              </a:bodyPr>
              <a:lstStyle/>
              <a:p>
                <a:r>
                  <a:rPr lang="en-CN" sz="1800" dirty="0"/>
                  <a:t>For example: </a:t>
                </a:r>
                <a14:m>
                  <m:oMath xmlns:m="http://schemas.openxmlformats.org/officeDocument/2006/math">
                    <m:sSub>
                      <m:sSubPr>
                        <m:ctrlPr>
                          <a:rPr lang="en-CN" sz="1800" i="1" smtClean="0">
                            <a:latin typeface="Cambria Math" panose="02040503050406030204" pitchFamily="18" charset="0"/>
                          </a:rPr>
                        </m:ctrlPr>
                      </m:sSubPr>
                      <m:e>
                        <m:acc>
                          <m:accPr>
                            <m:chr m:val="̃"/>
                            <m:ctrlPr>
                              <a:rPr lang="en-CN" sz="1800" i="1" smtClean="0">
                                <a:latin typeface="Cambria Math" panose="02040503050406030204" pitchFamily="18" charset="0"/>
                              </a:rPr>
                            </m:ctrlPr>
                          </m:accPr>
                          <m:e>
                            <m:r>
                              <a:rPr lang="en-CN" sz="1800" i="1" smtClean="0">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rPr>
                          <m:t>𝜔</m:t>
                        </m:r>
                      </m:sub>
                    </m:sSub>
                    <m:r>
                      <a:rPr lang="en-US" b="0" i="0" smtClean="0">
                        <a:latin typeface="Cambria Math" panose="02040503050406030204" pitchFamily="18" charset="0"/>
                      </a:rPr>
                      <m:t> </m:t>
                    </m:r>
                  </m:oMath>
                </a14:m>
                <a:r>
                  <a:rPr lang="en-US" dirty="0"/>
                  <a:t>is a shared discrepancy that is common to all the simulators. </a:t>
                </a:r>
              </a:p>
            </p:txBody>
          </p:sp>
        </mc:Choice>
        <mc:Fallback xmlns="">
          <p:sp>
            <p:nvSpPr>
              <p:cNvPr id="15" name="TextBox 14">
                <a:extLst>
                  <a:ext uri="{FF2B5EF4-FFF2-40B4-BE49-F238E27FC236}">
                    <a16:creationId xmlns:a16="http://schemas.microsoft.com/office/drawing/2014/main" id="{1716BDA6-4869-452C-4189-D506077EFF69}"/>
                  </a:ext>
                </a:extLst>
              </p:cNvPr>
              <p:cNvSpPr txBox="1">
                <a:spLocks noRot="1" noChangeAspect="1" noMove="1" noResize="1" noEditPoints="1" noAdjustHandles="1" noChangeArrowheads="1" noChangeShapeType="1" noTextEdit="1"/>
              </p:cNvSpPr>
              <p:nvPr/>
            </p:nvSpPr>
            <p:spPr>
              <a:xfrm>
                <a:off x="422522" y="3887904"/>
                <a:ext cx="6100480" cy="646331"/>
              </a:xfrm>
              <a:prstGeom prst="rect">
                <a:avLst/>
              </a:prstGeom>
              <a:blipFill>
                <a:blip r:embed="rId7"/>
                <a:stretch>
                  <a:fillRect l="-832" t="-5769" b="-11538"/>
                </a:stretch>
              </a:blipFill>
            </p:spPr>
            <p:txBody>
              <a:bodyPr/>
              <a:lstStyle/>
              <a:p>
                <a:r>
                  <a:rPr lang="en-CN">
                    <a:noFill/>
                  </a:rPr>
                  <a:t> </a:t>
                </a:r>
              </a:p>
            </p:txBody>
          </p:sp>
        </mc:Fallback>
      </mc:AlternateContent>
      <p:grpSp>
        <p:nvGrpSpPr>
          <p:cNvPr id="22" name="Group 21">
            <a:extLst>
              <a:ext uri="{FF2B5EF4-FFF2-40B4-BE49-F238E27FC236}">
                <a16:creationId xmlns:a16="http://schemas.microsoft.com/office/drawing/2014/main" id="{EA0BA12E-5F99-DAD5-5D11-0BE5F1677271}"/>
              </a:ext>
            </a:extLst>
          </p:cNvPr>
          <p:cNvGrpSpPr/>
          <p:nvPr/>
        </p:nvGrpSpPr>
        <p:grpSpPr>
          <a:xfrm>
            <a:off x="-210888" y="4247031"/>
            <a:ext cx="7723365" cy="1671957"/>
            <a:chOff x="-81571" y="3932461"/>
            <a:chExt cx="7723365" cy="1671957"/>
          </a:xfrm>
        </p:grpSpPr>
        <p:pic>
          <p:nvPicPr>
            <p:cNvPr id="25" name="Picture 24" descr="A group of black symbols&#10;&#10;Description automatically generated with medium confidence">
              <a:extLst>
                <a:ext uri="{FF2B5EF4-FFF2-40B4-BE49-F238E27FC236}">
                  <a16:creationId xmlns:a16="http://schemas.microsoft.com/office/drawing/2014/main" id="{A2C679BE-6703-DF68-ADE1-2E858ECC2429}"/>
                </a:ext>
              </a:extLst>
            </p:cNvPr>
            <p:cNvPicPr>
              <a:picLocks noChangeAspect="1"/>
            </p:cNvPicPr>
            <p:nvPr/>
          </p:nvPicPr>
          <p:blipFill rotWithShape="1">
            <a:blip r:embed="rId8">
              <a:clrChange>
                <a:clrFrom>
                  <a:srgbClr val="FFFFFF"/>
                </a:clrFrom>
                <a:clrTo>
                  <a:srgbClr val="FFFFFF">
                    <a:alpha val="0"/>
                  </a:srgbClr>
                </a:clrTo>
              </a:clrChange>
            </a:blip>
            <a:srcRect l="1412" t="60347" r="9516" b="8408"/>
            <a:stretch/>
          </p:blipFill>
          <p:spPr>
            <a:xfrm>
              <a:off x="551660" y="4286392"/>
              <a:ext cx="3418077" cy="320104"/>
            </a:xfrm>
            <a:prstGeom prst="rect">
              <a:avLst/>
            </a:prstGeom>
          </p:spPr>
        </p:pic>
        <p:pic>
          <p:nvPicPr>
            <p:cNvPr id="9" name="Picture 8" descr="A close-up of symbols&#10;&#10;Description automatically generated">
              <a:extLst>
                <a:ext uri="{FF2B5EF4-FFF2-40B4-BE49-F238E27FC236}">
                  <a16:creationId xmlns:a16="http://schemas.microsoft.com/office/drawing/2014/main" id="{87760BE2-BF05-682D-FE66-C3F10D3CDE10}"/>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90474" y="4582848"/>
              <a:ext cx="7051320" cy="102157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31E104F-87E6-2A0B-8711-37C5BDB7AD9F}"/>
                    </a:ext>
                  </a:extLst>
                </p:cNvPr>
                <p:cNvSpPr txBox="1"/>
                <p:nvPr/>
              </p:nvSpPr>
              <p:spPr>
                <a:xfrm>
                  <a:off x="-81571" y="3932461"/>
                  <a:ext cx="1628777" cy="1617879"/>
                </a:xfrm>
                <a:prstGeom prst="rect">
                  <a:avLst/>
                </a:prstGeom>
                <a:noFill/>
              </p:spPr>
              <p:txBody>
                <a:bodyPr wrap="square">
                  <a:spAutoFit/>
                </a:bodyPr>
                <a:lstStyle/>
                <a:p>
                  <a:endParaRPr lang="en-CN" sz="1800" dirty="0"/>
                </a:p>
                <a:p>
                  <a:pPr marL="0" indent="0">
                    <a:buNone/>
                  </a:pPr>
                  <a14:m>
                    <m:oMathPara xmlns:m="http://schemas.openxmlformats.org/officeDocument/2006/math">
                      <m:oMathParaPr>
                        <m:jc m:val="center"/>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i="1">
                                    <a:latin typeface="Cambria Math" panose="02040503050406030204" pitchFamily="18" charset="0"/>
                                  </a:rPr>
                                </m:ctrlPr>
                              </m:eqArrPr>
                              <m:e/>
                              <m:e/>
                              <m:e/>
                              <m:e/>
                            </m:eqArr>
                          </m:e>
                        </m:d>
                      </m:oMath>
                    </m:oMathPara>
                  </a14:m>
                  <a:endParaRPr lang="en-CN" dirty="0"/>
                </a:p>
              </p:txBody>
            </p:sp>
          </mc:Choice>
          <mc:Fallback xmlns="">
            <p:sp>
              <p:nvSpPr>
                <p:cNvPr id="18" name="TextBox 17">
                  <a:extLst>
                    <a:ext uri="{FF2B5EF4-FFF2-40B4-BE49-F238E27FC236}">
                      <a16:creationId xmlns:a16="http://schemas.microsoft.com/office/drawing/2014/main" id="{C31E104F-87E6-2A0B-8711-37C5BDB7AD9F}"/>
                    </a:ext>
                  </a:extLst>
                </p:cNvPr>
                <p:cNvSpPr txBox="1">
                  <a:spLocks noRot="1" noChangeAspect="1" noMove="1" noResize="1" noEditPoints="1" noAdjustHandles="1" noChangeArrowheads="1" noChangeShapeType="1" noTextEdit="1"/>
                </p:cNvSpPr>
                <p:nvPr/>
              </p:nvSpPr>
              <p:spPr>
                <a:xfrm>
                  <a:off x="-81571" y="3932461"/>
                  <a:ext cx="1628777" cy="1617879"/>
                </a:xfrm>
                <a:prstGeom prst="rect">
                  <a:avLst/>
                </a:prstGeom>
                <a:blipFill>
                  <a:blip r:embed="rId10"/>
                  <a:stretch>
                    <a:fillRect/>
                  </a:stretch>
                </a:blipFill>
              </p:spPr>
              <p:txBody>
                <a:bodyPr/>
                <a:lstStyle/>
                <a:p>
                  <a:r>
                    <a:rPr lang="en-CN">
                      <a:noFill/>
                    </a:rPr>
                    <a:t> </a:t>
                  </a:r>
                </a:p>
              </p:txBody>
            </p:sp>
          </mc:Fallback>
        </mc:AlternateContent>
      </p:grpSp>
      <p:sp>
        <p:nvSpPr>
          <p:cNvPr id="29" name="TextBox 28">
            <a:extLst>
              <a:ext uri="{FF2B5EF4-FFF2-40B4-BE49-F238E27FC236}">
                <a16:creationId xmlns:a16="http://schemas.microsoft.com/office/drawing/2014/main" id="{950426B2-E11C-9CF2-2226-8CA1C0FB2FEB}"/>
              </a:ext>
            </a:extLst>
          </p:cNvPr>
          <p:cNvSpPr txBox="1"/>
          <p:nvPr/>
        </p:nvSpPr>
        <p:spPr>
          <a:xfrm>
            <a:off x="517794" y="5976700"/>
            <a:ext cx="6100480" cy="369332"/>
          </a:xfrm>
          <a:prstGeom prst="rect">
            <a:avLst/>
          </a:prstGeom>
          <a:noFill/>
        </p:spPr>
        <p:txBody>
          <a:bodyPr wrap="square">
            <a:spAutoFit/>
          </a:bodyPr>
          <a:lstStyle/>
          <a:p>
            <a:r>
              <a:rPr lang="en-US" dirty="0"/>
              <a:t>Similar partitioning is applied to other quantities. </a:t>
            </a:r>
          </a:p>
        </p:txBody>
      </p:sp>
      <p:graphicFrame>
        <p:nvGraphicFramePr>
          <p:cNvPr id="35" name="Diagram 34">
            <a:extLst>
              <a:ext uri="{FF2B5EF4-FFF2-40B4-BE49-F238E27FC236}">
                <a16:creationId xmlns:a16="http://schemas.microsoft.com/office/drawing/2014/main" id="{18BDD55D-026F-4072-7345-07962FF88D6A}"/>
              </a:ext>
            </a:extLst>
          </p:cNvPr>
          <p:cNvGraphicFramePr/>
          <p:nvPr>
            <p:extLst>
              <p:ext uri="{D42A27DB-BD31-4B8C-83A1-F6EECF244321}">
                <p14:modId xmlns:p14="http://schemas.microsoft.com/office/powerpoint/2010/main" val="2405953215"/>
              </p:ext>
            </p:extLst>
          </p:nvPr>
        </p:nvGraphicFramePr>
        <p:xfrm>
          <a:off x="8556171" y="816060"/>
          <a:ext cx="3140805" cy="573714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37" name="Picture 36" descr="A diagram of a mathematical equation&#10;&#10;Description automatically generated">
            <a:extLst>
              <a:ext uri="{FF2B5EF4-FFF2-40B4-BE49-F238E27FC236}">
                <a16:creationId xmlns:a16="http://schemas.microsoft.com/office/drawing/2014/main" id="{011EA577-3394-BCDE-48D6-292063D699CA}"/>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4688171" y="4114800"/>
            <a:ext cx="4206440" cy="1388156"/>
          </a:xfrm>
          <a:prstGeom prst="rect">
            <a:avLst/>
          </a:prstGeom>
        </p:spPr>
      </p:pic>
    </p:spTree>
    <p:extLst>
      <p:ext uri="{BB962C8B-B14F-4D97-AF65-F5344CB8AC3E}">
        <p14:creationId xmlns:p14="http://schemas.microsoft.com/office/powerpoint/2010/main" val="2402423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p:bldGraphic spid="35" grpId="0">
        <p:bldAsOne/>
      </p:bldGraphic>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A785E-5216-D993-E196-2BA301EEF6D7}"/>
              </a:ext>
            </a:extLst>
          </p:cNvPr>
          <p:cNvSpPr>
            <a:spLocks noGrp="1"/>
          </p:cNvSpPr>
          <p:nvPr>
            <p:ph type="body" sz="quarter" idx="13"/>
          </p:nvPr>
        </p:nvSpPr>
        <p:spPr>
          <a:xfrm>
            <a:off x="345074" y="1363291"/>
            <a:ext cx="10439064" cy="3600000"/>
          </a:xfrm>
        </p:spPr>
        <p:txBody>
          <a:bodyPr/>
          <a:lstStyle/>
          <a:p>
            <a:r>
              <a:rPr lang="en-CN" dirty="0"/>
              <a:t>Generalise the model for ensemble of simulators</a:t>
            </a:r>
          </a:p>
          <a:p>
            <a:r>
              <a:rPr lang="en-CN" sz="2000" dirty="0"/>
              <a:t>Full state-space representation:</a:t>
            </a:r>
            <a:br>
              <a:rPr lang="en-CN" sz="2000" dirty="0"/>
            </a:br>
            <a:endParaRPr lang="en-CN" sz="2000" dirty="0"/>
          </a:p>
        </p:txBody>
      </p:sp>
      <p:sp>
        <p:nvSpPr>
          <p:cNvPr id="4" name="Title 1">
            <a:extLst>
              <a:ext uri="{FF2B5EF4-FFF2-40B4-BE49-F238E27FC236}">
                <a16:creationId xmlns:a16="http://schemas.microsoft.com/office/drawing/2014/main" id="{2F48BA2D-999C-C952-B89C-226F0F79E2BB}"/>
              </a:ext>
            </a:extLst>
          </p:cNvPr>
          <p:cNvSpPr txBox="1">
            <a:spLocks/>
          </p:cNvSpPr>
          <p:nvPr/>
        </p:nvSpPr>
        <p:spPr bwMode="auto">
          <a:xfrm>
            <a:off x="360000" y="623273"/>
            <a:ext cx="8999900" cy="90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a:lstStyle>
          <a:p>
            <a:r>
              <a:rPr lang="en-CN" dirty="0"/>
              <a:t>Methodology</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38CED68-10CE-77C1-CAF0-0017D061C266}"/>
                  </a:ext>
                </a:extLst>
              </p:cNvPr>
              <p:cNvSpPr txBox="1"/>
              <p:nvPr/>
            </p:nvSpPr>
            <p:spPr>
              <a:xfrm>
                <a:off x="271167" y="4963291"/>
                <a:ext cx="8151875" cy="418769"/>
              </a:xfrm>
              <a:prstGeom prst="rect">
                <a:avLst/>
              </a:prstGeom>
              <a:noFill/>
            </p:spPr>
            <p:txBody>
              <a:bodyPr wrap="square">
                <a:spAutoFit/>
              </a:bodyPr>
              <a:lstStyle/>
              <a:p>
                <a:r>
                  <a:rPr lang="en-CN" dirty="0"/>
                  <a:t>Eight descriptors to be estimated:</a:t>
                </a:r>
                <a14:m>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 </m:t>
                    </m:r>
                    <m:sSup>
                      <m:sSupPr>
                        <m:ctrlPr>
                          <a:rPr lang="en-CN" sz="2000" i="1" smtClean="0">
                            <a:latin typeface="Cambria Math" panose="02040503050406030204" pitchFamily="18" charset="0"/>
                          </a:rPr>
                        </m:ctrlPr>
                      </m:sSupPr>
                      <m:e>
                        <m:sSub>
                          <m:sSubPr>
                            <m:ctrlPr>
                              <a:rPr lang="en-CN" sz="2000" i="1">
                                <a:latin typeface="Cambria Math" panose="02040503050406030204" pitchFamily="18" charset="0"/>
                              </a:rPr>
                            </m:ctrlPr>
                          </m:sSubPr>
                          <m:e>
                            <m:r>
                              <a:rPr lang="en-CN" sz="2000" i="1">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0</m:t>
                            </m:r>
                          </m:sub>
                        </m:sSub>
                      </m:e>
                      <m:sup>
                        <m:r>
                          <a:rPr lang="en-US" sz="2000" i="1">
                            <a:latin typeface="Cambria Math" panose="02040503050406030204" pitchFamily="18" charset="0"/>
                          </a:rPr>
                          <m:t>2</m:t>
                        </m:r>
                      </m:sup>
                    </m:sSup>
                    <m:sSup>
                      <m:sSupPr>
                        <m:ctrlPr>
                          <a:rPr lang="en-CN" sz="2000" i="1">
                            <a:latin typeface="Cambria Math" panose="02040503050406030204" pitchFamily="18" charset="0"/>
                          </a:rPr>
                        </m:ctrlPr>
                      </m:sSupPr>
                      <m:e>
                        <m:sSub>
                          <m:sSubPr>
                            <m:ctrlPr>
                              <a:rPr lang="en-CN" sz="2000" i="1">
                                <a:latin typeface="Cambria Math" panose="02040503050406030204" pitchFamily="18" charset="0"/>
                              </a:rPr>
                            </m:ctrlPr>
                          </m:sSubPr>
                          <m:e>
                            <m:r>
                              <a:rPr lang="en-US" sz="2000" b="0" i="1" smtClean="0">
                                <a:latin typeface="Cambria Math" panose="02040503050406030204" pitchFamily="18" charset="0"/>
                              </a:rPr>
                              <m:t>  </m:t>
                            </m:r>
                            <m:r>
                              <a:rPr lang="en-CN" sz="2000" i="1">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0</m:t>
                            </m:r>
                          </m:sub>
                        </m:sSub>
                      </m:e>
                      <m:sup>
                        <m:r>
                          <a:rPr lang="en-US" sz="2000" i="1">
                            <a:latin typeface="Cambria Math" panose="02040503050406030204" pitchFamily="18" charset="0"/>
                          </a:rPr>
                          <m:t>2</m:t>
                        </m:r>
                      </m:sup>
                    </m:sSup>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0</m:t>
                        </m:r>
                      </m:sub>
                    </m:sSub>
                  </m:oMath>
                </a14:m>
                <a:r>
                  <a:rPr lang="en-CN" sz="2000" dirty="0"/>
                  <a:t>  </a:t>
                </a:r>
                <a14:m>
                  <m:oMath xmlns:m="http://schemas.openxmlformats.org/officeDocument/2006/math">
                    <m:r>
                      <a:rPr lang="en-CN" sz="2000" i="1" dirty="0" smtClean="0">
                        <a:latin typeface="Cambria Math" panose="02040503050406030204" pitchFamily="18" charset="0"/>
                        <a:ea typeface="Cambria Math" panose="02040503050406030204" pitchFamily="18" charset="0"/>
                      </a:rPr>
                      <m:t>𝛼</m:t>
                    </m:r>
                    <m:sSup>
                      <m:sSupPr>
                        <m:ctrlPr>
                          <a:rPr lang="en-CN" sz="2000" i="1" dirty="0" smtClean="0">
                            <a:latin typeface="Cambria Math" panose="02040503050406030204" pitchFamily="18" charset="0"/>
                            <a:ea typeface="Cambria Math" panose="02040503050406030204" pitchFamily="18" charset="0"/>
                          </a:rPr>
                        </m:ctrlPr>
                      </m:sSupPr>
                      <m:e>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𝜏</m:t>
                                </m:r>
                              </m:e>
                            </m:acc>
                          </m:e>
                          <m:sub>
                            <m:r>
                              <a:rPr lang="en-US" sz="2000" i="1">
                                <a:latin typeface="Cambria Math" panose="02040503050406030204" pitchFamily="18" charset="0"/>
                                <a:ea typeface="Cambria Math" panose="02040503050406030204" pitchFamily="18" charset="0"/>
                              </a:rPr>
                              <m:t>𝜔</m:t>
                            </m:r>
                          </m:sub>
                        </m:sSub>
                      </m:e>
                      <m:sup>
                        <m:r>
                          <a:rPr lang="en-US" sz="2000" b="0" i="1" dirty="0" smtClean="0">
                            <a:latin typeface="Cambria Math" panose="02040503050406030204" pitchFamily="18" charset="0"/>
                            <a:ea typeface="Cambria Math" panose="02040503050406030204" pitchFamily="18" charset="0"/>
                          </a:rPr>
                          <m:t>2</m:t>
                        </m:r>
                      </m:sup>
                    </m:sSup>
                  </m:oMath>
                </a14:m>
                <a:r>
                  <a:rPr lang="en-CN"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ea typeface="Cambria Math" panose="02040503050406030204" pitchFamily="18" charset="0"/>
                          </a:rPr>
                          <m:t>𝜔</m:t>
                        </m:r>
                      </m:sub>
                    </m:sSub>
                  </m:oMath>
                </a14:m>
                <a:r>
                  <a:rPr lang="en-CN" sz="2000" dirty="0"/>
                  <a:t> </a:t>
                </a:r>
                <a14:m>
                  <m:oMath xmlns:m="http://schemas.openxmlformats.org/officeDocument/2006/math">
                    <m:sSup>
                      <m:sSupPr>
                        <m:ctrlPr>
                          <a:rPr lang="en-CN" sz="2000" i="1">
                            <a:latin typeface="Cambria Math" panose="02040503050406030204" pitchFamily="18" charset="0"/>
                          </a:rPr>
                        </m:ctrlPr>
                      </m:sSupPr>
                      <m:e>
                        <m:sSub>
                          <m:sSubPr>
                            <m:ctrlPr>
                              <a:rPr lang="en-CN" sz="2000" i="1">
                                <a:latin typeface="Cambria Math" panose="02040503050406030204" pitchFamily="18" charset="0"/>
                              </a:rPr>
                            </m:ctrlPr>
                          </m:sSubPr>
                          <m:e>
                            <m:r>
                              <a:rPr lang="en-CN" sz="2000" i="1">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1</m:t>
                            </m:r>
                          </m:sub>
                        </m:sSub>
                      </m:e>
                      <m:sup>
                        <m:r>
                          <a:rPr lang="en-US" sz="2000" i="1">
                            <a:latin typeface="Cambria Math" panose="02040503050406030204" pitchFamily="18" charset="0"/>
                          </a:rPr>
                          <m:t>2</m:t>
                        </m:r>
                      </m:sup>
                    </m:sSup>
                    <m:sSup>
                      <m:sSupPr>
                        <m:ctrlPr>
                          <a:rPr lang="en-CN" sz="2000" i="1">
                            <a:latin typeface="Cambria Math" panose="02040503050406030204" pitchFamily="18" charset="0"/>
                          </a:rPr>
                        </m:ctrlPr>
                      </m:sSupPr>
                      <m:e>
                        <m:sSub>
                          <m:sSubPr>
                            <m:ctrlPr>
                              <a:rPr lang="en-CN" sz="2000" i="1">
                                <a:latin typeface="Cambria Math" panose="02040503050406030204" pitchFamily="18" charset="0"/>
                              </a:rPr>
                            </m:ctrlPr>
                          </m:sSubPr>
                          <m:e>
                            <m:r>
                              <a:rPr lang="en-US" sz="2000" i="1">
                                <a:latin typeface="Cambria Math" panose="02040503050406030204" pitchFamily="18" charset="0"/>
                              </a:rPr>
                              <m:t>  </m:t>
                            </m:r>
                            <m:r>
                              <a:rPr lang="en-CN" sz="2000" i="1">
                                <a:latin typeface="Cambria Math" panose="02040503050406030204" pitchFamily="18" charset="0"/>
                                <a:ea typeface="Cambria Math" panose="02040503050406030204" pitchFamily="18" charset="0"/>
                              </a:rPr>
                              <m:t>𝜏</m:t>
                            </m:r>
                          </m:e>
                          <m:sub>
                            <m:r>
                              <a:rPr lang="en-US" sz="2000" b="0" i="1" smtClean="0">
                                <a:latin typeface="Cambria Math" panose="02040503050406030204" pitchFamily="18" charset="0"/>
                                <a:ea typeface="Cambria Math" panose="02040503050406030204" pitchFamily="18" charset="0"/>
                              </a:rPr>
                              <m:t>1</m:t>
                            </m:r>
                          </m:sub>
                        </m:sSub>
                      </m:e>
                      <m:sup>
                        <m:r>
                          <a:rPr lang="en-US" sz="2000" i="1">
                            <a:latin typeface="Cambria Math" panose="02040503050406030204" pitchFamily="18" charset="0"/>
                          </a:rPr>
                          <m:t>2</m:t>
                        </m:r>
                      </m:sup>
                    </m:sSup>
                    <m:r>
                      <a:rPr lang="en-US" sz="2000" b="0" i="1" smtClean="0">
                        <a:latin typeface="Cambria Math" panose="02040503050406030204" pitchFamily="18" charset="0"/>
                      </a:rPr>
                      <m:t>)</m:t>
                    </m:r>
                  </m:oMath>
                </a14:m>
                <a:endParaRPr lang="en-CN" dirty="0"/>
              </a:p>
            </p:txBody>
          </p:sp>
        </mc:Choice>
        <mc:Fallback xmlns="">
          <p:sp>
            <p:nvSpPr>
              <p:cNvPr id="61" name="TextBox 60">
                <a:extLst>
                  <a:ext uri="{FF2B5EF4-FFF2-40B4-BE49-F238E27FC236}">
                    <a16:creationId xmlns:a16="http://schemas.microsoft.com/office/drawing/2014/main" id="{638CED68-10CE-77C1-CAF0-0017D061C266}"/>
                  </a:ext>
                </a:extLst>
              </p:cNvPr>
              <p:cNvSpPr txBox="1">
                <a:spLocks noRot="1" noChangeAspect="1" noMove="1" noResize="1" noEditPoints="1" noAdjustHandles="1" noChangeArrowheads="1" noChangeShapeType="1" noTextEdit="1"/>
              </p:cNvSpPr>
              <p:nvPr/>
            </p:nvSpPr>
            <p:spPr>
              <a:xfrm>
                <a:off x="271167" y="4963291"/>
                <a:ext cx="8151875" cy="418769"/>
              </a:xfrm>
              <a:prstGeom prst="rect">
                <a:avLst/>
              </a:prstGeom>
              <a:blipFill>
                <a:blip r:embed="rId4"/>
                <a:stretch>
                  <a:fillRect l="-622" b="-20588"/>
                </a:stretch>
              </a:blipFill>
            </p:spPr>
            <p:txBody>
              <a:bodyPr/>
              <a:lstStyle/>
              <a:p>
                <a:r>
                  <a:rPr lang="en-CN">
                    <a:noFill/>
                  </a:rPr>
                  <a:t> </a:t>
                </a:r>
              </a:p>
            </p:txBody>
          </p:sp>
        </mc:Fallback>
      </mc:AlternateContent>
      <p:grpSp>
        <p:nvGrpSpPr>
          <p:cNvPr id="8" name="Group 7">
            <a:extLst>
              <a:ext uri="{FF2B5EF4-FFF2-40B4-BE49-F238E27FC236}">
                <a16:creationId xmlns:a16="http://schemas.microsoft.com/office/drawing/2014/main" id="{6BA565DF-1FEC-4DC2-C7F8-A43EBD1D7012}"/>
              </a:ext>
            </a:extLst>
          </p:cNvPr>
          <p:cNvGrpSpPr/>
          <p:nvPr/>
        </p:nvGrpSpPr>
        <p:grpSpPr>
          <a:xfrm>
            <a:off x="12610983" y="1842692"/>
            <a:ext cx="3809496" cy="2330484"/>
            <a:chOff x="8042438" y="1921129"/>
            <a:chExt cx="3809496" cy="2330484"/>
          </a:xfrm>
        </p:grpSpPr>
        <p:cxnSp>
          <p:nvCxnSpPr>
            <p:cNvPr id="10" name="Straight Arrow Connector 9">
              <a:extLst>
                <a:ext uri="{FF2B5EF4-FFF2-40B4-BE49-F238E27FC236}">
                  <a16:creationId xmlns:a16="http://schemas.microsoft.com/office/drawing/2014/main" id="{6C5780A9-8DDE-96AA-858B-4A04BA847396}"/>
                </a:ext>
              </a:extLst>
            </p:cNvPr>
            <p:cNvCxnSpPr>
              <a:cxnSpLocks/>
            </p:cNvCxnSpPr>
            <p:nvPr/>
          </p:nvCxnSpPr>
          <p:spPr>
            <a:xfrm flipV="1">
              <a:off x="9855693" y="2615314"/>
              <a:ext cx="589548" cy="75798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313580-EEFD-B9B8-D00D-EECEF9A11666}"/>
                </a:ext>
              </a:extLst>
            </p:cNvPr>
            <p:cNvCxnSpPr>
              <a:cxnSpLocks/>
            </p:cNvCxnSpPr>
            <p:nvPr/>
          </p:nvCxnSpPr>
          <p:spPr>
            <a:xfrm>
              <a:off x="9855693" y="3373303"/>
              <a:ext cx="790074"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E9049B6-9E27-FB15-4209-2124A4D084F3}"/>
                </a:ext>
              </a:extLst>
            </p:cNvPr>
            <p:cNvCxnSpPr>
              <a:cxnSpLocks/>
            </p:cNvCxnSpPr>
            <p:nvPr/>
          </p:nvCxnSpPr>
          <p:spPr>
            <a:xfrm>
              <a:off x="9855693" y="3373302"/>
              <a:ext cx="409575" cy="50248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475F8F-A919-6789-B661-0C1681CAA981}"/>
                </a:ext>
              </a:extLst>
            </p:cNvPr>
            <p:cNvCxnSpPr>
              <a:cxnSpLocks/>
            </p:cNvCxnSpPr>
            <p:nvPr/>
          </p:nvCxnSpPr>
          <p:spPr>
            <a:xfrm flipV="1">
              <a:off x="8336207" y="3373302"/>
              <a:ext cx="1519486" cy="736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0A3654-42ED-5E28-7D5C-2C348057ED18}"/>
                </a:ext>
              </a:extLst>
            </p:cNvPr>
            <p:cNvCxnSpPr>
              <a:cxnSpLocks/>
            </p:cNvCxnSpPr>
            <p:nvPr/>
          </p:nvCxnSpPr>
          <p:spPr>
            <a:xfrm flipV="1">
              <a:off x="10445241" y="2350619"/>
              <a:ext cx="517358" cy="273648"/>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BA1CA2-8E67-D2D4-308A-D695B0F00507}"/>
                </a:ext>
              </a:extLst>
            </p:cNvPr>
            <p:cNvCxnSpPr>
              <a:cxnSpLocks/>
            </p:cNvCxnSpPr>
            <p:nvPr/>
          </p:nvCxnSpPr>
          <p:spPr>
            <a:xfrm flipV="1">
              <a:off x="10445241" y="2222061"/>
              <a:ext cx="200526" cy="40220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99F9A5-D6DC-7C19-1332-F7F124675041}"/>
                </a:ext>
              </a:extLst>
            </p:cNvPr>
            <p:cNvCxnSpPr>
              <a:cxnSpLocks/>
            </p:cNvCxnSpPr>
            <p:nvPr/>
          </p:nvCxnSpPr>
          <p:spPr>
            <a:xfrm>
              <a:off x="10445241" y="2629431"/>
              <a:ext cx="200526" cy="25953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53C246-9E00-ECA9-5BB2-F77E535A8832}"/>
                </a:ext>
              </a:extLst>
            </p:cNvPr>
            <p:cNvCxnSpPr>
              <a:cxnSpLocks/>
            </p:cNvCxnSpPr>
            <p:nvPr/>
          </p:nvCxnSpPr>
          <p:spPr>
            <a:xfrm>
              <a:off x="10663814" y="3373302"/>
              <a:ext cx="298785" cy="19662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FABD90-797A-C8BD-F09A-F0493BC0AFC2}"/>
                </a:ext>
              </a:extLst>
            </p:cNvPr>
            <p:cNvCxnSpPr>
              <a:cxnSpLocks/>
            </p:cNvCxnSpPr>
            <p:nvPr/>
          </p:nvCxnSpPr>
          <p:spPr>
            <a:xfrm flipV="1">
              <a:off x="10627721" y="3292118"/>
              <a:ext cx="747964" cy="83243"/>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F341B4B-3813-034E-4863-5957D7DC812F}"/>
                </a:ext>
              </a:extLst>
            </p:cNvPr>
            <p:cNvCxnSpPr>
              <a:cxnSpLocks/>
            </p:cNvCxnSpPr>
            <p:nvPr/>
          </p:nvCxnSpPr>
          <p:spPr>
            <a:xfrm flipV="1">
              <a:off x="10663814" y="3097550"/>
              <a:ext cx="149392" cy="28895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2E1E19-0154-AC16-1B8F-154219297C8F}"/>
                </a:ext>
              </a:extLst>
            </p:cNvPr>
            <p:cNvCxnSpPr>
              <a:cxnSpLocks/>
            </p:cNvCxnSpPr>
            <p:nvPr/>
          </p:nvCxnSpPr>
          <p:spPr>
            <a:xfrm>
              <a:off x="10250728" y="3875790"/>
              <a:ext cx="0" cy="375823"/>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DBFAEF5-FC5B-BC2E-AB65-32942C62A9E4}"/>
                </a:ext>
              </a:extLst>
            </p:cNvPr>
            <p:cNvCxnSpPr>
              <a:cxnSpLocks/>
            </p:cNvCxnSpPr>
            <p:nvPr/>
          </p:nvCxnSpPr>
          <p:spPr>
            <a:xfrm>
              <a:off x="10250728" y="3875789"/>
              <a:ext cx="376993" cy="375824"/>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B802C80-667F-3EEB-DE0F-142BC5E59BC8}"/>
                    </a:ext>
                  </a:extLst>
                </p:cNvPr>
                <p:cNvSpPr txBox="1"/>
                <p:nvPr/>
              </p:nvSpPr>
              <p:spPr>
                <a:xfrm>
                  <a:off x="8042438" y="2988292"/>
                  <a:ext cx="587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CN" sz="180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oMath>
                    </m:oMathPara>
                  </a14:m>
                  <a:endParaRPr lang="en-CN" dirty="0"/>
                </a:p>
              </p:txBody>
            </p:sp>
          </mc:Choice>
          <mc:Fallback xmlns="">
            <p:sp>
              <p:nvSpPr>
                <p:cNvPr id="39" name="TextBox 38">
                  <a:extLst>
                    <a:ext uri="{FF2B5EF4-FFF2-40B4-BE49-F238E27FC236}">
                      <a16:creationId xmlns:a16="http://schemas.microsoft.com/office/drawing/2014/main" id="{7B802C80-667F-3EEB-DE0F-142BC5E59BC8}"/>
                    </a:ext>
                  </a:extLst>
                </p:cNvPr>
                <p:cNvSpPr txBox="1">
                  <a:spLocks noRot="1" noChangeAspect="1" noMove="1" noResize="1" noEditPoints="1" noAdjustHandles="1" noChangeArrowheads="1" noChangeShapeType="1" noTextEdit="1"/>
                </p:cNvSpPr>
                <p:nvPr/>
              </p:nvSpPr>
              <p:spPr>
                <a:xfrm>
                  <a:off x="8042438" y="2988292"/>
                  <a:ext cx="587538" cy="369332"/>
                </a:xfrm>
                <a:prstGeom prst="rect">
                  <a:avLst/>
                </a:prstGeom>
                <a:blipFill>
                  <a:blip r:embed="rId1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89C6CD1-C1BB-D390-9203-5113AC321620}"/>
                    </a:ext>
                  </a:extLst>
                </p:cNvPr>
                <p:cNvSpPr txBox="1"/>
                <p:nvPr/>
              </p:nvSpPr>
              <p:spPr>
                <a:xfrm>
                  <a:off x="9452638" y="2988292"/>
                  <a:ext cx="587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CN" sz="1800" i="1" smtClean="0">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𝜔</m:t>
                            </m:r>
                          </m:sub>
                        </m:sSub>
                      </m:oMath>
                    </m:oMathPara>
                  </a14:m>
                  <a:endParaRPr lang="en-CN" dirty="0"/>
                </a:p>
              </p:txBody>
            </p:sp>
          </mc:Choice>
          <mc:Fallback xmlns="">
            <p:sp>
              <p:nvSpPr>
                <p:cNvPr id="40" name="TextBox 39">
                  <a:extLst>
                    <a:ext uri="{FF2B5EF4-FFF2-40B4-BE49-F238E27FC236}">
                      <a16:creationId xmlns:a16="http://schemas.microsoft.com/office/drawing/2014/main" id="{A89C6CD1-C1BB-D390-9203-5113AC321620}"/>
                    </a:ext>
                  </a:extLst>
                </p:cNvPr>
                <p:cNvSpPr txBox="1">
                  <a:spLocks noRot="1" noChangeAspect="1" noMove="1" noResize="1" noEditPoints="1" noAdjustHandles="1" noChangeArrowheads="1" noChangeShapeType="1" noTextEdit="1"/>
                </p:cNvSpPr>
                <p:nvPr/>
              </p:nvSpPr>
              <p:spPr>
                <a:xfrm>
                  <a:off x="9452638" y="2988292"/>
                  <a:ext cx="587538" cy="369332"/>
                </a:xfrm>
                <a:prstGeom prst="rect">
                  <a:avLst/>
                </a:prstGeom>
                <a:blipFill>
                  <a:blip r:embed="rId1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C3C81C2-2176-8AE2-2BE9-3D22B4A1DB8B}"/>
                    </a:ext>
                  </a:extLst>
                </p:cNvPr>
                <p:cNvSpPr txBox="1"/>
                <p:nvPr/>
              </p:nvSpPr>
              <p:spPr>
                <a:xfrm>
                  <a:off x="9856698" y="2367508"/>
                  <a:ext cx="587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CN" sz="180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m:t>
                            </m:r>
                          </m:sub>
                        </m:sSub>
                      </m:oMath>
                    </m:oMathPara>
                  </a14:m>
                  <a:endParaRPr lang="en-CN" dirty="0"/>
                </a:p>
              </p:txBody>
            </p:sp>
          </mc:Choice>
          <mc:Fallback xmlns="">
            <p:sp>
              <p:nvSpPr>
                <p:cNvPr id="41" name="TextBox 40">
                  <a:extLst>
                    <a:ext uri="{FF2B5EF4-FFF2-40B4-BE49-F238E27FC236}">
                      <a16:creationId xmlns:a16="http://schemas.microsoft.com/office/drawing/2014/main" id="{DC3C81C2-2176-8AE2-2BE9-3D22B4A1DB8B}"/>
                    </a:ext>
                  </a:extLst>
                </p:cNvPr>
                <p:cNvSpPr txBox="1">
                  <a:spLocks noRot="1" noChangeAspect="1" noMove="1" noResize="1" noEditPoints="1" noAdjustHandles="1" noChangeArrowheads="1" noChangeShapeType="1" noTextEdit="1"/>
                </p:cNvSpPr>
                <p:nvPr/>
              </p:nvSpPr>
              <p:spPr>
                <a:xfrm>
                  <a:off x="9856698" y="2367508"/>
                  <a:ext cx="587538" cy="369332"/>
                </a:xfrm>
                <a:prstGeom prst="rect">
                  <a:avLst/>
                </a:prstGeom>
                <a:blipFill>
                  <a:blip r:embed="rId2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251B649-B4E1-D0E7-C7D3-D009E7792BD0}"/>
                    </a:ext>
                  </a:extLst>
                </p:cNvPr>
                <p:cNvSpPr txBox="1"/>
                <p:nvPr/>
              </p:nvSpPr>
              <p:spPr>
                <a:xfrm>
                  <a:off x="10410151" y="3443858"/>
                  <a:ext cx="587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CN" sz="180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𝑖</m:t>
                            </m:r>
                          </m:sub>
                        </m:sSub>
                      </m:oMath>
                    </m:oMathPara>
                  </a14:m>
                  <a:endParaRPr lang="en-CN" dirty="0"/>
                </a:p>
              </p:txBody>
            </p:sp>
          </mc:Choice>
          <mc:Fallback xmlns="">
            <p:sp>
              <p:nvSpPr>
                <p:cNvPr id="42" name="TextBox 41">
                  <a:extLst>
                    <a:ext uri="{FF2B5EF4-FFF2-40B4-BE49-F238E27FC236}">
                      <a16:creationId xmlns:a16="http://schemas.microsoft.com/office/drawing/2014/main" id="{B251B649-B4E1-D0E7-C7D3-D009E7792BD0}"/>
                    </a:ext>
                  </a:extLst>
                </p:cNvPr>
                <p:cNvSpPr txBox="1">
                  <a:spLocks noRot="1" noChangeAspect="1" noMove="1" noResize="1" noEditPoints="1" noAdjustHandles="1" noChangeArrowheads="1" noChangeShapeType="1" noTextEdit="1"/>
                </p:cNvSpPr>
                <p:nvPr/>
              </p:nvSpPr>
              <p:spPr>
                <a:xfrm>
                  <a:off x="10410151" y="3443858"/>
                  <a:ext cx="587538" cy="369332"/>
                </a:xfrm>
                <a:prstGeom prst="rect">
                  <a:avLst/>
                </a:prstGeom>
                <a:blipFill>
                  <a:blip r:embed="rId21"/>
                  <a:stretch>
                    <a:fillRect b="-32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96E046A-C35F-63D3-4048-A8D70662A038}"/>
                    </a:ext>
                  </a:extLst>
                </p:cNvPr>
                <p:cNvSpPr txBox="1"/>
                <p:nvPr/>
              </p:nvSpPr>
              <p:spPr>
                <a:xfrm>
                  <a:off x="9820604" y="3805234"/>
                  <a:ext cx="587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CN" sz="180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2</m:t>
                            </m:r>
                          </m:sub>
                        </m:sSub>
                      </m:oMath>
                    </m:oMathPara>
                  </a14:m>
                  <a:endParaRPr lang="en-CN" dirty="0"/>
                </a:p>
              </p:txBody>
            </p:sp>
          </mc:Choice>
          <mc:Fallback xmlns="">
            <p:sp>
              <p:nvSpPr>
                <p:cNvPr id="43" name="TextBox 42">
                  <a:extLst>
                    <a:ext uri="{FF2B5EF4-FFF2-40B4-BE49-F238E27FC236}">
                      <a16:creationId xmlns:a16="http://schemas.microsoft.com/office/drawing/2014/main" id="{A96E046A-C35F-63D3-4048-A8D70662A038}"/>
                    </a:ext>
                  </a:extLst>
                </p:cNvPr>
                <p:cNvSpPr txBox="1">
                  <a:spLocks noRot="1" noChangeAspect="1" noMove="1" noResize="1" noEditPoints="1" noAdjustHandles="1" noChangeArrowheads="1" noChangeShapeType="1" noTextEdit="1"/>
                </p:cNvSpPr>
                <p:nvPr/>
              </p:nvSpPr>
              <p:spPr>
                <a:xfrm>
                  <a:off x="9820604" y="3805234"/>
                  <a:ext cx="587538" cy="369332"/>
                </a:xfrm>
                <a:prstGeom prst="rect">
                  <a:avLst/>
                </a:prstGeom>
                <a:blipFill>
                  <a:blip r:embed="rId22"/>
                  <a:stretch>
                    <a:fillRect b="-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D447408-0F6C-1632-C52A-BB7796D3E3EE}"/>
                    </a:ext>
                  </a:extLst>
                </p:cNvPr>
                <p:cNvSpPr txBox="1"/>
                <p:nvPr/>
              </p:nvSpPr>
              <p:spPr>
                <a:xfrm>
                  <a:off x="11264396" y="3112865"/>
                  <a:ext cx="587538"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CN" sz="180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𝑖𝑗</m:t>
                            </m:r>
                          </m:sub>
                        </m:sSub>
                      </m:oMath>
                    </m:oMathPara>
                  </a14:m>
                  <a:endParaRPr lang="en-CN" dirty="0"/>
                </a:p>
              </p:txBody>
            </p:sp>
          </mc:Choice>
          <mc:Fallback xmlns="">
            <p:sp>
              <p:nvSpPr>
                <p:cNvPr id="44" name="TextBox 43">
                  <a:extLst>
                    <a:ext uri="{FF2B5EF4-FFF2-40B4-BE49-F238E27FC236}">
                      <a16:creationId xmlns:a16="http://schemas.microsoft.com/office/drawing/2014/main" id="{4D447408-0F6C-1632-C52A-BB7796D3E3EE}"/>
                    </a:ext>
                  </a:extLst>
                </p:cNvPr>
                <p:cNvSpPr txBox="1">
                  <a:spLocks noRot="1" noChangeAspect="1" noMove="1" noResize="1" noEditPoints="1" noAdjustHandles="1" noChangeArrowheads="1" noChangeShapeType="1" noTextEdit="1"/>
                </p:cNvSpPr>
                <p:nvPr/>
              </p:nvSpPr>
              <p:spPr>
                <a:xfrm>
                  <a:off x="11264396" y="3112865"/>
                  <a:ext cx="587538" cy="391646"/>
                </a:xfrm>
                <a:prstGeom prst="rect">
                  <a:avLst/>
                </a:prstGeom>
                <a:blipFill>
                  <a:blip r:embed="rId23"/>
                  <a:stretch>
                    <a:fillRect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7AC3C8-4722-3189-6BA9-23351FC525DE}"/>
                    </a:ext>
                  </a:extLst>
                </p:cNvPr>
                <p:cNvSpPr txBox="1"/>
                <p:nvPr/>
              </p:nvSpPr>
              <p:spPr>
                <a:xfrm>
                  <a:off x="10856325" y="2109106"/>
                  <a:ext cx="587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CN" sz="180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11</m:t>
                            </m:r>
                          </m:sub>
                        </m:sSub>
                      </m:oMath>
                    </m:oMathPara>
                  </a14:m>
                  <a:endParaRPr lang="en-CN" dirty="0"/>
                </a:p>
              </p:txBody>
            </p:sp>
          </mc:Choice>
          <mc:Fallback xmlns="">
            <p:sp>
              <p:nvSpPr>
                <p:cNvPr id="45" name="TextBox 44">
                  <a:extLst>
                    <a:ext uri="{FF2B5EF4-FFF2-40B4-BE49-F238E27FC236}">
                      <a16:creationId xmlns:a16="http://schemas.microsoft.com/office/drawing/2014/main" id="{7A7AC3C8-4722-3189-6BA9-23351FC525DE}"/>
                    </a:ext>
                  </a:extLst>
                </p:cNvPr>
                <p:cNvSpPr txBox="1">
                  <a:spLocks noRot="1" noChangeAspect="1" noMove="1" noResize="1" noEditPoints="1" noAdjustHandles="1" noChangeArrowheads="1" noChangeShapeType="1" noTextEdit="1"/>
                </p:cNvSpPr>
                <p:nvPr/>
              </p:nvSpPr>
              <p:spPr>
                <a:xfrm>
                  <a:off x="10856325" y="2109106"/>
                  <a:ext cx="587538" cy="369332"/>
                </a:xfrm>
                <a:prstGeom prst="rect">
                  <a:avLst/>
                </a:prstGeom>
                <a:blipFill>
                  <a:blip r:embed="rId2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5B2B81E-75BC-C417-1FEE-3FDD35C29734}"/>
                    </a:ext>
                  </a:extLst>
                </p:cNvPr>
                <p:cNvSpPr txBox="1"/>
                <p:nvPr/>
              </p:nvSpPr>
              <p:spPr>
                <a:xfrm>
                  <a:off x="10562556" y="2634142"/>
                  <a:ext cx="587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CN" sz="180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12</m:t>
                            </m:r>
                          </m:sub>
                        </m:sSub>
                      </m:oMath>
                    </m:oMathPara>
                  </a14:m>
                  <a:endParaRPr lang="en-CN" dirty="0"/>
                </a:p>
              </p:txBody>
            </p:sp>
          </mc:Choice>
          <mc:Fallback xmlns="">
            <p:sp>
              <p:nvSpPr>
                <p:cNvPr id="46" name="TextBox 45">
                  <a:extLst>
                    <a:ext uri="{FF2B5EF4-FFF2-40B4-BE49-F238E27FC236}">
                      <a16:creationId xmlns:a16="http://schemas.microsoft.com/office/drawing/2014/main" id="{D5B2B81E-75BC-C417-1FEE-3FDD35C29734}"/>
                    </a:ext>
                  </a:extLst>
                </p:cNvPr>
                <p:cNvSpPr txBox="1">
                  <a:spLocks noRot="1" noChangeAspect="1" noMove="1" noResize="1" noEditPoints="1" noAdjustHandles="1" noChangeArrowheads="1" noChangeShapeType="1" noTextEdit="1"/>
                </p:cNvSpPr>
                <p:nvPr/>
              </p:nvSpPr>
              <p:spPr>
                <a:xfrm>
                  <a:off x="10562556" y="2634142"/>
                  <a:ext cx="587538" cy="369332"/>
                </a:xfrm>
                <a:prstGeom prst="rect">
                  <a:avLst/>
                </a:prstGeom>
                <a:blipFill>
                  <a:blip r:embed="rId2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6DFD138-7762-7FC6-DC3F-946D07DC2998}"/>
                    </a:ext>
                  </a:extLst>
                </p:cNvPr>
                <p:cNvSpPr txBox="1"/>
                <p:nvPr/>
              </p:nvSpPr>
              <p:spPr>
                <a:xfrm>
                  <a:off x="10333952" y="1921129"/>
                  <a:ext cx="5875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r>
                              <a:rPr lang="en-CN" sz="180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ea typeface="Cambria Math" panose="02040503050406030204" pitchFamily="18" charset="0"/>
                              </a:rPr>
                              <m:t>13</m:t>
                            </m:r>
                          </m:sub>
                        </m:sSub>
                      </m:oMath>
                    </m:oMathPara>
                  </a14:m>
                  <a:endParaRPr lang="en-CN" dirty="0"/>
                </a:p>
              </p:txBody>
            </p:sp>
          </mc:Choice>
          <mc:Fallback xmlns="">
            <p:sp>
              <p:nvSpPr>
                <p:cNvPr id="47" name="TextBox 46">
                  <a:extLst>
                    <a:ext uri="{FF2B5EF4-FFF2-40B4-BE49-F238E27FC236}">
                      <a16:creationId xmlns:a16="http://schemas.microsoft.com/office/drawing/2014/main" id="{F6DFD138-7762-7FC6-DC3F-946D07DC2998}"/>
                    </a:ext>
                  </a:extLst>
                </p:cNvPr>
                <p:cNvSpPr txBox="1">
                  <a:spLocks noRot="1" noChangeAspect="1" noMove="1" noResize="1" noEditPoints="1" noAdjustHandles="1" noChangeArrowheads="1" noChangeShapeType="1" noTextEdit="1"/>
                </p:cNvSpPr>
                <p:nvPr/>
              </p:nvSpPr>
              <p:spPr>
                <a:xfrm>
                  <a:off x="10333952" y="1921129"/>
                  <a:ext cx="587538" cy="369332"/>
                </a:xfrm>
                <a:prstGeom prst="rect">
                  <a:avLst/>
                </a:prstGeom>
                <a:blipFill>
                  <a:blip r:embed="rId2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98B372D-2525-4E38-655B-A26578049DB4}"/>
                    </a:ext>
                  </a:extLst>
                </p:cNvPr>
                <p:cNvSpPr txBox="1"/>
                <p:nvPr/>
              </p:nvSpPr>
              <p:spPr>
                <a:xfrm>
                  <a:off x="8727748" y="2952684"/>
                  <a:ext cx="587538" cy="378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latin typeface="Cambria Math" panose="02040503050406030204" pitchFamily="18" charset="0"/>
                              </a:rPr>
                            </m:ctrlPr>
                          </m:sSubPr>
                          <m:e>
                            <m:acc>
                              <m:accPr>
                                <m:chr m:val="̃"/>
                                <m:ctrlPr>
                                  <a:rPr lang="en-CN" sz="1800" i="1" smtClean="0">
                                    <a:latin typeface="Cambria Math" panose="02040503050406030204" pitchFamily="18" charset="0"/>
                                  </a:rPr>
                                </m:ctrlPr>
                              </m:accPr>
                              <m:e>
                                <m:r>
                                  <a:rPr lang="en-CN" i="1">
                                    <a:latin typeface="Cambria Math" panose="02040503050406030204" pitchFamily="18" charset="0"/>
                                    <a:ea typeface="Cambria Math" panose="02040503050406030204" pitchFamily="18" charset="0"/>
                                  </a:rPr>
                                  <m:t>𝜃</m:t>
                                </m:r>
                              </m:e>
                            </m:acc>
                          </m:e>
                          <m:sub>
                            <m:r>
                              <a:rPr lang="en-US" i="1">
                                <a:latin typeface="Cambria Math" panose="02040503050406030204" pitchFamily="18" charset="0"/>
                              </a:rPr>
                              <m:t>𝜔</m:t>
                            </m:r>
                          </m:sub>
                        </m:sSub>
                      </m:oMath>
                    </m:oMathPara>
                  </a14:m>
                  <a:endParaRPr lang="en-CN" dirty="0"/>
                </a:p>
              </p:txBody>
            </p:sp>
          </mc:Choice>
          <mc:Fallback xmlns="">
            <p:sp>
              <p:nvSpPr>
                <p:cNvPr id="2" name="TextBox 1">
                  <a:extLst>
                    <a:ext uri="{FF2B5EF4-FFF2-40B4-BE49-F238E27FC236}">
                      <a16:creationId xmlns:a16="http://schemas.microsoft.com/office/drawing/2014/main" id="{698B372D-2525-4E38-655B-A26578049DB4}"/>
                    </a:ext>
                  </a:extLst>
                </p:cNvPr>
                <p:cNvSpPr txBox="1">
                  <a:spLocks noRot="1" noChangeAspect="1" noMove="1" noResize="1" noEditPoints="1" noAdjustHandles="1" noChangeArrowheads="1" noChangeShapeType="1" noTextEdit="1"/>
                </p:cNvSpPr>
                <p:nvPr/>
              </p:nvSpPr>
              <p:spPr>
                <a:xfrm>
                  <a:off x="8727748" y="2952684"/>
                  <a:ext cx="587538" cy="378437"/>
                </a:xfrm>
                <a:prstGeom prst="rect">
                  <a:avLst/>
                </a:prstGeom>
                <a:blipFill>
                  <a:blip r:embed="rId27"/>
                  <a:stretch>
                    <a:fillRect/>
                  </a:stretch>
                </a:blipFill>
              </p:spPr>
              <p:txBody>
                <a:bodyPr/>
                <a:lstStyle/>
                <a:p>
                  <a:r>
                    <a:rPr lang="en-CN">
                      <a:noFill/>
                    </a:rPr>
                    <a:t> </a:t>
                  </a:r>
                </a:p>
              </p:txBody>
            </p:sp>
          </mc:Fallback>
        </mc:AlternateContent>
      </p:grpSp>
      <p:pic>
        <p:nvPicPr>
          <p:cNvPr id="5" name="Picture 4" descr="A number and numbers on a white background&#10;&#10;Description automatically generated">
            <a:extLst>
              <a:ext uri="{FF2B5EF4-FFF2-40B4-BE49-F238E27FC236}">
                <a16:creationId xmlns:a16="http://schemas.microsoft.com/office/drawing/2014/main" id="{D96BF01F-ECDE-D86E-FC0B-6121D0BD90DF}"/>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134516" y="2140198"/>
            <a:ext cx="7918322" cy="2220669"/>
          </a:xfrm>
          <a:prstGeom prst="rect">
            <a:avLst/>
          </a:prstGeom>
        </p:spPr>
      </p:pic>
      <p:sp>
        <p:nvSpPr>
          <p:cNvPr id="20" name="TextBox 19">
            <a:extLst>
              <a:ext uri="{FF2B5EF4-FFF2-40B4-BE49-F238E27FC236}">
                <a16:creationId xmlns:a16="http://schemas.microsoft.com/office/drawing/2014/main" id="{9AC5B8C9-63CE-AC4F-4940-9D6C01DC4284}"/>
              </a:ext>
            </a:extLst>
          </p:cNvPr>
          <p:cNvSpPr txBox="1"/>
          <p:nvPr/>
        </p:nvSpPr>
        <p:spPr>
          <a:xfrm>
            <a:off x="134516" y="5441601"/>
            <a:ext cx="8151875" cy="1200329"/>
          </a:xfrm>
          <a:prstGeom prst="rect">
            <a:avLst/>
          </a:prstGeom>
          <a:noFill/>
        </p:spPr>
        <p:txBody>
          <a:bodyPr wrap="square">
            <a:spAutoFit/>
          </a:bodyPr>
          <a:lstStyle/>
          <a:p>
            <a:pPr marL="285750" indent="-285750">
              <a:buFont typeface="Arial" panose="020B0604020202020204" pitchFamily="34" charset="0"/>
              <a:buChar char="•"/>
            </a:pPr>
            <a:r>
              <a:rPr lang="en-GB" sz="1800" dirty="0"/>
              <a:t>Maximum likelihood estimation (MLE) is applied to estimate the descriptors, with the likelihood function constructed by applying the Kalman filter on the state-space form of the model.  </a:t>
            </a:r>
          </a:p>
          <a:p>
            <a:pPr marL="285750" indent="-285750">
              <a:buFont typeface="Arial" panose="020B0604020202020204" pitchFamily="34" charset="0"/>
              <a:buChar char="•"/>
            </a:pPr>
            <a:r>
              <a:rPr lang="en-GB" sz="1800" dirty="0"/>
              <a:t>The state vectors are estimated using Kalman smoother.</a:t>
            </a:r>
          </a:p>
        </p:txBody>
      </p:sp>
      <p:grpSp>
        <p:nvGrpSpPr>
          <p:cNvPr id="7" name="Group 6">
            <a:extLst>
              <a:ext uri="{FF2B5EF4-FFF2-40B4-BE49-F238E27FC236}">
                <a16:creationId xmlns:a16="http://schemas.microsoft.com/office/drawing/2014/main" id="{713DEED8-4C25-C996-8904-533A1C8089FE}"/>
              </a:ext>
            </a:extLst>
          </p:cNvPr>
          <p:cNvGrpSpPr/>
          <p:nvPr/>
        </p:nvGrpSpPr>
        <p:grpSpPr>
          <a:xfrm>
            <a:off x="8423042" y="1234428"/>
            <a:ext cx="3365280" cy="3600000"/>
            <a:chOff x="8423042" y="1234428"/>
            <a:chExt cx="3365280" cy="3600000"/>
          </a:xfrm>
        </p:grpSpPr>
        <mc:AlternateContent xmlns:mc="http://schemas.openxmlformats.org/markup-compatibility/2006" xmlns:a14="http://schemas.microsoft.com/office/drawing/2010/main">
          <mc:Choice Requires="a14">
            <p:sp>
              <p:nvSpPr>
                <p:cNvPr id="22" name="Text Placeholder 12" descr="Text">
                  <a:extLst>
                    <a:ext uri="{FF2B5EF4-FFF2-40B4-BE49-F238E27FC236}">
                      <a16:creationId xmlns:a16="http://schemas.microsoft.com/office/drawing/2014/main" id="{CE18D724-2E1B-7806-747F-0223AE58502E}"/>
                    </a:ext>
                  </a:extLst>
                </p:cNvPr>
                <p:cNvSpPr txBox="1">
                  <a:spLocks/>
                </p:cNvSpPr>
                <p:nvPr/>
              </p:nvSpPr>
              <p:spPr>
                <a:xfrm>
                  <a:off x="8423042" y="1234428"/>
                  <a:ext cx="3365280" cy="3600000"/>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354012" indent="-342900">
                    <a:buFont typeface="Arial" panose="020B0604020202020204" pitchFamily="34" charset="0"/>
                    <a:buChar char="•"/>
                  </a:pPr>
                  <a:r>
                    <a:rPr lang="en-GB" sz="2400" dirty="0"/>
                    <a:t>Uncertainty</a:t>
                  </a:r>
                  <a:r>
                    <a:rPr lang="en-GB" sz="2000" dirty="0"/>
                    <a:t> </a:t>
                  </a:r>
                </a:p>
                <a:p>
                  <a:pPr marL="11112" indent="0">
                    <a:buNone/>
                  </a:pPr>
                  <a:r>
                    <a:rPr lang="en-GB" sz="2000" dirty="0"/>
                    <a:t>Posterior sampling process</a:t>
                  </a:r>
                </a:p>
                <a:p>
                  <a:pPr marL="11112" indent="0">
                    <a:buNone/>
                  </a:pPr>
                  <a:endParaRPr lang="en-GB" sz="2000" dirty="0"/>
                </a:p>
                <a:p>
                  <a:r>
                    <a:rPr lang="en-GB" sz="2000" dirty="0"/>
                    <a:t>Sample from </a:t>
                  </a:r>
                  <a14:m>
                    <m:oMath xmlns:m="http://schemas.openxmlformats.org/officeDocument/2006/math">
                      <m:r>
                        <a:rPr lang="en-GB" sz="2000" i="1" smtClean="0">
                          <a:latin typeface="Cambria Math" panose="02040503050406030204" pitchFamily="18" charset="0"/>
                          <a:ea typeface="Cambria Math" panose="02040503050406030204" pitchFamily="18" charset="0"/>
                        </a:rPr>
                        <m:t>𝜋</m:t>
                      </m:r>
                      <m:d>
                        <m:dPr>
                          <m:ctrlPr>
                            <a:rPr lang="en-US" sz="2000" i="1" smtClean="0">
                              <a:latin typeface="Cambria Math" panose="02040503050406030204" pitchFamily="18" charset="0"/>
                              <a:ea typeface="Cambria Math" panose="02040503050406030204" pitchFamily="18" charset="0"/>
                            </a:rPr>
                          </m:ctrlPr>
                        </m:dPr>
                        <m:e>
                          <m:acc>
                            <m:accPr>
                              <m:chr m:val="⃑"/>
                              <m:ctrlPr>
                                <a:rPr lang="en-US" sz="2000" i="1" smtClean="0">
                                  <a:latin typeface="Cambria Math" panose="02040503050406030204" pitchFamily="18" charset="0"/>
                                  <a:ea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𝜃</m:t>
                              </m:r>
                            </m:e>
                          </m:acc>
                        </m:e>
                        <m:e>
                          <m:acc>
                            <m:accPr>
                              <m:chr m:val="⃑"/>
                              <m:ctrlPr>
                                <a:rPr lang="en-US" sz="2000" i="1" smtClean="0">
                                  <a:latin typeface="Cambria Math" panose="02040503050406030204" pitchFamily="18" charset="0"/>
                                  <a:ea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𝑌</m:t>
                              </m:r>
                            </m:e>
                          </m:acc>
                        </m:e>
                      </m:d>
                    </m:oMath>
                  </a14:m>
                  <a:endParaRPr lang="en-US" sz="2000" dirty="0">
                    <a:ea typeface="Cambria Math" panose="02040503050406030204" pitchFamily="18" charset="0"/>
                  </a:endParaRPr>
                </a:p>
                <a:p>
                  <a:endParaRPr lang="en-GB" sz="2000" dirty="0"/>
                </a:p>
                <a:p>
                  <a:r>
                    <a:rPr lang="en-GB" sz="2000" dirty="0"/>
                    <a:t>Sample form </a:t>
                  </a:r>
                  <a14:m>
                    <m:oMath xmlns:m="http://schemas.openxmlformats.org/officeDocument/2006/math">
                      <m:r>
                        <a:rPr lang="en-GB" sz="2000" i="1" smtClean="0">
                          <a:latin typeface="Cambria Math" panose="02040503050406030204" pitchFamily="18" charset="0"/>
                          <a:ea typeface="Cambria Math" panose="02040503050406030204" pitchFamily="18" charset="0"/>
                        </a:rPr>
                        <m:t>𝜋</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𝑆</m:t>
                      </m:r>
                      <m:r>
                        <a:rPr lang="en-US" sz="2000" i="1" smtClean="0">
                          <a:latin typeface="Cambria Math" panose="02040503050406030204" pitchFamily="18" charset="0"/>
                          <a:ea typeface="Cambria Math" panose="02040503050406030204" pitchFamily="18" charset="0"/>
                        </a:rPr>
                        <m:t>|</m:t>
                      </m:r>
                      <m:acc>
                        <m:accPr>
                          <m:chr m:val="⃑"/>
                          <m:ctrlPr>
                            <a:rPr lang="en-US" sz="2000" i="1" smtClean="0">
                              <a:latin typeface="Cambria Math" panose="02040503050406030204" pitchFamily="18" charset="0"/>
                              <a:ea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𝜃</m:t>
                          </m:r>
                        </m:e>
                      </m:acc>
                      <m:r>
                        <a:rPr lang="en-US" sz="2000" i="1" smtClean="0">
                          <a:latin typeface="Cambria Math" panose="02040503050406030204" pitchFamily="18" charset="0"/>
                          <a:ea typeface="Cambria Math" panose="02040503050406030204" pitchFamily="18" charset="0"/>
                        </a:rPr>
                        <m:t>,</m:t>
                      </m:r>
                      <m:acc>
                        <m:accPr>
                          <m:chr m:val="⃑"/>
                          <m:ctrlPr>
                            <a:rPr lang="en-US" sz="2000" i="1" smtClean="0">
                              <a:latin typeface="Cambria Math" panose="02040503050406030204" pitchFamily="18" charset="0"/>
                              <a:ea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𝑌</m:t>
                          </m:r>
                        </m:e>
                      </m:acc>
                      <m:r>
                        <a:rPr lang="en-US" sz="2000" i="1" smtClean="0">
                          <a:latin typeface="Cambria Math" panose="02040503050406030204" pitchFamily="18" charset="0"/>
                          <a:ea typeface="Cambria Math" panose="02040503050406030204" pitchFamily="18" charset="0"/>
                        </a:rPr>
                        <m:t>)</m:t>
                      </m:r>
                    </m:oMath>
                  </a14:m>
                  <a:endParaRPr lang="en-GB" sz="2000" dirty="0"/>
                </a:p>
                <a:p>
                  <a:endParaRPr lang="en-GB" sz="2000" dirty="0"/>
                </a:p>
                <a:p>
                  <a:r>
                    <a:rPr lang="en-GB" sz="2000" dirty="0"/>
                    <a:t>Sample form </a:t>
                  </a:r>
                  <a14:m>
                    <m:oMath xmlns:m="http://schemas.openxmlformats.org/officeDocument/2006/math">
                      <m:r>
                        <a:rPr lang="en-GB" sz="2000" i="1" smtClean="0">
                          <a:latin typeface="Cambria Math" panose="02040503050406030204" pitchFamily="18" charset="0"/>
                          <a:ea typeface="Cambria Math" panose="02040503050406030204" pitchFamily="18" charset="0"/>
                        </a:rPr>
                        <m:t>𝜋</m:t>
                      </m:r>
                      <m:r>
                        <a:rPr lang="en-US" sz="200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𝑌</m:t>
                          </m:r>
                        </m:e>
                        <m:sup>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𝑛𝑒𝑤</m:t>
                          </m:r>
                          <m:r>
                            <a:rPr lang="en-US" sz="2000" i="1" smtClean="0">
                              <a:latin typeface="Cambria Math" panose="02040503050406030204" pitchFamily="18" charset="0"/>
                              <a:ea typeface="Cambria Math" panose="02040503050406030204" pitchFamily="18" charset="0"/>
                            </a:rPr>
                            <m:t>)</m:t>
                          </m:r>
                        </m:sup>
                      </m:sSup>
                      <m:r>
                        <a:rPr lang="en-US" sz="2000" i="1" smtClean="0">
                          <a:latin typeface="Cambria Math" panose="02040503050406030204" pitchFamily="18" charset="0"/>
                          <a:ea typeface="Cambria Math" panose="02040503050406030204" pitchFamily="18" charset="0"/>
                        </a:rPr>
                        <m:t>|</m:t>
                      </m:r>
                      <m:acc>
                        <m:accPr>
                          <m:chr m:val="⃑"/>
                          <m:ctrlPr>
                            <a:rPr lang="en-US" sz="2000" i="1" smtClean="0">
                              <a:latin typeface="Cambria Math" panose="02040503050406030204" pitchFamily="18" charset="0"/>
                              <a:ea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𝜃</m:t>
                          </m:r>
                        </m:e>
                      </m:acc>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𝑆</m:t>
                      </m:r>
                      <m:r>
                        <a:rPr lang="en-US" sz="2000" i="1" smtClean="0">
                          <a:latin typeface="Cambria Math" panose="02040503050406030204" pitchFamily="18" charset="0"/>
                          <a:ea typeface="Cambria Math" panose="02040503050406030204" pitchFamily="18" charset="0"/>
                        </a:rPr>
                        <m:t>)</m:t>
                      </m:r>
                    </m:oMath>
                  </a14:m>
                  <a:endParaRPr lang="en-GB" sz="2000" dirty="0"/>
                </a:p>
                <a:p>
                  <a:endParaRPr lang="en-GB" dirty="0"/>
                </a:p>
              </p:txBody>
            </p:sp>
          </mc:Choice>
          <mc:Fallback xmlns="">
            <p:sp>
              <p:nvSpPr>
                <p:cNvPr id="22" name="Text Placeholder 12" descr="Text">
                  <a:extLst>
                    <a:ext uri="{FF2B5EF4-FFF2-40B4-BE49-F238E27FC236}">
                      <a16:creationId xmlns:a16="http://schemas.microsoft.com/office/drawing/2014/main" id="{CE18D724-2E1B-7806-747F-0223AE58502E}"/>
                    </a:ext>
                  </a:extLst>
                </p:cNvPr>
                <p:cNvSpPr txBox="1">
                  <a:spLocks noRot="1" noChangeAspect="1" noMove="1" noResize="1" noEditPoints="1" noAdjustHandles="1" noChangeArrowheads="1" noChangeShapeType="1" noTextEdit="1"/>
                </p:cNvSpPr>
                <p:nvPr/>
              </p:nvSpPr>
              <p:spPr>
                <a:xfrm>
                  <a:off x="8423042" y="1234428"/>
                  <a:ext cx="3365280" cy="3600000"/>
                </a:xfrm>
                <a:prstGeom prst="rect">
                  <a:avLst/>
                </a:prstGeom>
                <a:blipFill>
                  <a:blip r:embed="rId29"/>
                  <a:stretch>
                    <a:fillRect l="-2256" t="-1053"/>
                  </a:stretch>
                </a:blipFill>
              </p:spPr>
              <p:txBody>
                <a:bodyPr/>
                <a:lstStyle/>
                <a:p>
                  <a:r>
                    <a:rPr lang="en-CN">
                      <a:noFill/>
                    </a:rPr>
                    <a:t> </a:t>
                  </a:r>
                </a:p>
              </p:txBody>
            </p:sp>
          </mc:Fallback>
        </mc:AlternateContent>
        <p:sp>
          <p:nvSpPr>
            <p:cNvPr id="23" name="Down Arrow 22">
              <a:extLst>
                <a:ext uri="{FF2B5EF4-FFF2-40B4-BE49-F238E27FC236}">
                  <a16:creationId xmlns:a16="http://schemas.microsoft.com/office/drawing/2014/main" id="{32FE70A2-DC92-778E-A357-8A2582A18CF1}"/>
                </a:ext>
              </a:extLst>
            </p:cNvPr>
            <p:cNvSpPr/>
            <p:nvPr/>
          </p:nvSpPr>
          <p:spPr>
            <a:xfrm>
              <a:off x="9632954" y="2651722"/>
              <a:ext cx="461173" cy="29503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N"/>
            </a:p>
          </p:txBody>
        </p:sp>
        <p:sp>
          <p:nvSpPr>
            <p:cNvPr id="25" name="Down Arrow 24">
              <a:extLst>
                <a:ext uri="{FF2B5EF4-FFF2-40B4-BE49-F238E27FC236}">
                  <a16:creationId xmlns:a16="http://schemas.microsoft.com/office/drawing/2014/main" id="{8E9B9FFF-C92A-CF88-8DFF-768CD7CAA9D3}"/>
                </a:ext>
              </a:extLst>
            </p:cNvPr>
            <p:cNvSpPr/>
            <p:nvPr/>
          </p:nvSpPr>
          <p:spPr>
            <a:xfrm>
              <a:off x="9632953" y="3314936"/>
              <a:ext cx="461173" cy="29503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CN"/>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DCED0A-AEEE-33A1-7C4D-D9FF6F851505}"/>
                  </a:ext>
                </a:extLst>
              </p:cNvPr>
              <p:cNvSpPr txBox="1"/>
              <p:nvPr/>
            </p:nvSpPr>
            <p:spPr>
              <a:xfrm>
                <a:off x="106104" y="4523691"/>
                <a:ext cx="9299405"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𝑡</m:t>
                              </m:r>
                            </m:e>
                          </m:d>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𝑡</m:t>
                              </m:r>
                            </m:e>
                          </m:d>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0</m:t>
                              </m:r>
                            </m:sub>
                          </m:sSub>
                          <m:sSub>
                            <m:sSubPr>
                              <m:ctrlPr>
                                <a:rPr lang="en-US" i="1">
                                  <a:latin typeface="Cambria Math" panose="02040503050406030204" pitchFamily="18" charset="0"/>
                                </a:rPr>
                              </m:ctrlPr>
                            </m:sSubPr>
                            <m:e>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i="1">
                                  <a:latin typeface="Cambria Math" panose="02040503050406030204" pitchFamily="18" charset="0"/>
                                  <a:ea typeface="Cambria Math" panose="02040503050406030204" pitchFamily="18" charset="0"/>
                                </a:rPr>
                                <m:t>𝜔</m:t>
                              </m:r>
                            </m:sub>
                          </m:sSub>
                          <m:d>
                            <m:dPr>
                              <m:ctrlPr>
                                <a:rPr lang="en-US" i="1">
                                  <a:latin typeface="Cambria Math" panose="02040503050406030204" pitchFamily="18" charset="0"/>
                                </a:rPr>
                              </m:ctrlPr>
                            </m:dPr>
                            <m:e>
                              <m:r>
                                <a:rPr lang="en-US" i="1">
                                  <a:latin typeface="Cambria Math" panose="02040503050406030204" pitchFamily="18" charset="0"/>
                                </a:rPr>
                                <m:t>𝑡</m:t>
                              </m:r>
                            </m:e>
                          </m:d>
                          <m:sSub>
                            <m:sSubPr>
                              <m:ctrlPr>
                                <a:rPr lang="en-US" i="1">
                                  <a:latin typeface="Cambria Math" panose="02040503050406030204" pitchFamily="18" charset="0"/>
                                </a:rPr>
                              </m:ctrlPr>
                            </m:sSubPr>
                            <m:e>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i="1">
                                  <a:latin typeface="Cambria Math" panose="02040503050406030204" pitchFamily="18" charset="0"/>
                                  <a:ea typeface="Cambria Math" panose="02040503050406030204" pitchFamily="18" charset="0"/>
                                </a:rPr>
                                <m:t>𝜔</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𝛾</m:t>
                                  </m:r>
                                </m:e>
                              </m:acc>
                            </m:e>
                            <m:sub>
                              <m:r>
                                <a:rPr lang="en-US" i="1">
                                  <a:latin typeface="Cambria Math" panose="02040503050406030204" pitchFamily="18" charset="0"/>
                                  <a:ea typeface="Cambria Math" panose="02040503050406030204" pitchFamily="18" charset="0"/>
                                </a:rPr>
                                <m:t>𝜔</m:t>
                              </m:r>
                            </m:sub>
                          </m:sSub>
                          <m:sSub>
                            <m:sSubPr>
                              <m:ctrlPr>
                                <a:rPr lang="en-US" i="1">
                                  <a:latin typeface="Cambria Math" panose="02040503050406030204" pitchFamily="18" charset="0"/>
                                </a:rPr>
                              </m:ctrlPr>
                            </m:sSubPr>
                            <m:e>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𝑡</m:t>
                              </m:r>
                            </m:e>
                          </m:d>
                          <m:sSub>
                            <m:sSubPr>
                              <m:ctrlPr>
                                <a:rPr lang="en-US" i="1">
                                  <a:latin typeface="Cambria Math" panose="02040503050406030204" pitchFamily="18" charset="0"/>
                                </a:rPr>
                              </m:ctrlPr>
                            </m:sSubPr>
                            <m:e>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𝛾</m:t>
                                  </m:r>
                                </m:e>
                              </m:acc>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e>
                            <m:sub>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𝑡</m:t>
                              </m:r>
                            </m:e>
                          </m:d>
                          <m:sSub>
                            <m:sSubPr>
                              <m:ctrlPr>
                                <a:rPr lang="en-US" i="1">
                                  <a:latin typeface="Cambria Math" panose="02040503050406030204" pitchFamily="18" charset="0"/>
                                </a:rPr>
                              </m:ctrlPr>
                            </m:sSubPr>
                            <m:e>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𝛾</m:t>
                                  </m:r>
                                </m:e>
                              </m:acc>
                            </m:e>
                            <m:sub>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−1</m:t>
                              </m:r>
                            </m:sub>
                          </m:sSub>
                        </m:e>
                      </m:d>
                    </m:oMath>
                  </m:oMathPara>
                </a14:m>
                <a:endParaRPr lang="en-CN" dirty="0"/>
              </a:p>
            </p:txBody>
          </p:sp>
        </mc:Choice>
        <mc:Fallback xmlns="">
          <p:sp>
            <p:nvSpPr>
              <p:cNvPr id="6" name="TextBox 5">
                <a:extLst>
                  <a:ext uri="{FF2B5EF4-FFF2-40B4-BE49-F238E27FC236}">
                    <a16:creationId xmlns:a16="http://schemas.microsoft.com/office/drawing/2014/main" id="{4FDCED0A-AEEE-33A1-7C4D-D9FF6F851505}"/>
                  </a:ext>
                </a:extLst>
              </p:cNvPr>
              <p:cNvSpPr txBox="1">
                <a:spLocks noRot="1" noChangeAspect="1" noMove="1" noResize="1" noEditPoints="1" noAdjustHandles="1" noChangeArrowheads="1" noChangeShapeType="1" noTextEdit="1"/>
              </p:cNvSpPr>
              <p:nvPr/>
            </p:nvSpPr>
            <p:spPr>
              <a:xfrm>
                <a:off x="106104" y="4523691"/>
                <a:ext cx="9299405" cy="404983"/>
              </a:xfrm>
              <a:prstGeom prst="rect">
                <a:avLst/>
              </a:prstGeom>
              <a:blipFill>
                <a:blip r:embed="rId30"/>
                <a:stretch>
                  <a:fillRect b="-12121"/>
                </a:stretch>
              </a:blipFill>
            </p:spPr>
            <p:txBody>
              <a:bodyPr/>
              <a:lstStyle/>
              <a:p>
                <a:r>
                  <a:rPr lang="en-CN">
                    <a:noFill/>
                  </a:rPr>
                  <a:t> </a:t>
                </a:r>
              </a:p>
            </p:txBody>
          </p:sp>
        </mc:Fallback>
      </mc:AlternateContent>
    </p:spTree>
    <p:extLst>
      <p:ext uri="{BB962C8B-B14F-4D97-AF65-F5344CB8AC3E}">
        <p14:creationId xmlns:p14="http://schemas.microsoft.com/office/powerpoint/2010/main" val="2648313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378D-FF28-A0D0-D9F4-2E28113FA18A}"/>
              </a:ext>
            </a:extLst>
          </p:cNvPr>
          <p:cNvSpPr>
            <a:spLocks noGrp="1"/>
          </p:cNvSpPr>
          <p:nvPr>
            <p:ph type="title"/>
          </p:nvPr>
        </p:nvSpPr>
        <p:spPr>
          <a:xfrm>
            <a:off x="360000" y="641028"/>
            <a:ext cx="8999900" cy="1368000"/>
          </a:xfrm>
        </p:spPr>
        <p:txBody>
          <a:bodyPr/>
          <a:lstStyle/>
          <a:p>
            <a:r>
              <a:rPr lang="en-CN" dirty="0"/>
              <a:t>Results</a:t>
            </a:r>
          </a:p>
        </p:txBody>
      </p:sp>
      <p:sp>
        <p:nvSpPr>
          <p:cNvPr id="3" name="Text Placeholder 2">
            <a:extLst>
              <a:ext uri="{FF2B5EF4-FFF2-40B4-BE49-F238E27FC236}">
                <a16:creationId xmlns:a16="http://schemas.microsoft.com/office/drawing/2014/main" id="{CBB79078-BA89-CB27-D944-86E0A645A9F5}"/>
              </a:ext>
            </a:extLst>
          </p:cNvPr>
          <p:cNvSpPr>
            <a:spLocks noGrp="1"/>
          </p:cNvSpPr>
          <p:nvPr>
            <p:ph type="body" sz="quarter" idx="13"/>
          </p:nvPr>
        </p:nvSpPr>
        <p:spPr>
          <a:xfrm>
            <a:off x="360000" y="1325028"/>
            <a:ext cx="10439064" cy="3600000"/>
          </a:xfrm>
        </p:spPr>
        <p:txBody>
          <a:bodyPr/>
          <a:lstStyle/>
          <a:p>
            <a:r>
              <a:rPr lang="en-CN" dirty="0"/>
              <a:t>Parameter estimation and trend projection</a:t>
            </a:r>
          </a:p>
        </p:txBody>
      </p:sp>
      <p:grpSp>
        <p:nvGrpSpPr>
          <p:cNvPr id="4" name="Group 3">
            <a:extLst>
              <a:ext uri="{FF2B5EF4-FFF2-40B4-BE49-F238E27FC236}">
                <a16:creationId xmlns:a16="http://schemas.microsoft.com/office/drawing/2014/main" id="{44875621-8B3D-B2E9-C8DB-ED2DB715F196}"/>
              </a:ext>
            </a:extLst>
          </p:cNvPr>
          <p:cNvGrpSpPr/>
          <p:nvPr/>
        </p:nvGrpSpPr>
        <p:grpSpPr>
          <a:xfrm>
            <a:off x="68914" y="1843869"/>
            <a:ext cx="6274850" cy="4638659"/>
            <a:chOff x="68914" y="1843869"/>
            <a:chExt cx="6274850" cy="4638659"/>
          </a:xfrm>
        </p:grpSpPr>
        <p:pic>
          <p:nvPicPr>
            <p:cNvPr id="7" name="Picture 6" descr="A collage of graphs showing different types of data&#10;&#10;Description automatically generated">
              <a:extLst>
                <a:ext uri="{FF2B5EF4-FFF2-40B4-BE49-F238E27FC236}">
                  <a16:creationId xmlns:a16="http://schemas.microsoft.com/office/drawing/2014/main" id="{1CCC73A9-50B6-5BDF-1F5C-28FCA2C2AC61}"/>
                </a:ext>
              </a:extLst>
            </p:cNvPr>
            <p:cNvPicPr>
              <a:picLocks noChangeAspect="1"/>
            </p:cNvPicPr>
            <p:nvPr/>
          </p:nvPicPr>
          <p:blipFill rotWithShape="1">
            <a:blip r:embed="rId3"/>
            <a:srcRect t="4154"/>
            <a:stretch/>
          </p:blipFill>
          <p:spPr>
            <a:xfrm>
              <a:off x="68914" y="1843869"/>
              <a:ext cx="6274850" cy="4009470"/>
            </a:xfrm>
            <a:prstGeom prst="rect">
              <a:avLst/>
            </a:prstGeom>
          </p:spPr>
        </p:pic>
        <p:sp>
          <p:nvSpPr>
            <p:cNvPr id="9" name="TextBox 8">
              <a:extLst>
                <a:ext uri="{FF2B5EF4-FFF2-40B4-BE49-F238E27FC236}">
                  <a16:creationId xmlns:a16="http://schemas.microsoft.com/office/drawing/2014/main" id="{CE89018D-EEF7-6BDA-0962-F9CFAF3BF614}"/>
                </a:ext>
              </a:extLst>
            </p:cNvPr>
            <p:cNvSpPr txBox="1"/>
            <p:nvPr/>
          </p:nvSpPr>
          <p:spPr>
            <a:xfrm>
              <a:off x="251319" y="5951415"/>
              <a:ext cx="5844681" cy="531113"/>
            </a:xfrm>
            <a:prstGeom prst="rect">
              <a:avLst/>
            </a:prstGeom>
            <a:noFill/>
          </p:spPr>
          <p:txBody>
            <a:bodyPr wrap="square">
              <a:spAutoFit/>
            </a:bodyPr>
            <a:lstStyle/>
            <a:p>
              <a:r>
                <a:rPr lang="en-US" sz="1400" dirty="0"/>
                <a:t>Figure 7: Postprocessed ensembles of annual minimum Arctic sea ice extent, under experiments SSP 126, 245, 370, and 585. </a:t>
              </a:r>
            </a:p>
          </p:txBody>
        </p:sp>
      </p:grpSp>
      <p:grpSp>
        <p:nvGrpSpPr>
          <p:cNvPr id="5" name="Group 4">
            <a:extLst>
              <a:ext uri="{FF2B5EF4-FFF2-40B4-BE49-F238E27FC236}">
                <a16:creationId xmlns:a16="http://schemas.microsoft.com/office/drawing/2014/main" id="{7679BD2D-CD05-CF90-4A50-07EA6BC87023}"/>
              </a:ext>
            </a:extLst>
          </p:cNvPr>
          <p:cNvGrpSpPr/>
          <p:nvPr/>
        </p:nvGrpSpPr>
        <p:grpSpPr>
          <a:xfrm>
            <a:off x="6388766" y="1689904"/>
            <a:ext cx="5803234" cy="4928699"/>
            <a:chOff x="6388766" y="1689904"/>
            <a:chExt cx="5803234" cy="4928699"/>
          </a:xfrm>
        </p:grpSpPr>
        <p:pic>
          <p:nvPicPr>
            <p:cNvPr id="10" name="Picture 9" descr="A graph with different colored lines&#10;&#10;Description automatically generated">
              <a:extLst>
                <a:ext uri="{FF2B5EF4-FFF2-40B4-BE49-F238E27FC236}">
                  <a16:creationId xmlns:a16="http://schemas.microsoft.com/office/drawing/2014/main" id="{03B13E6A-5414-F587-03F2-2376EB7A833E}"/>
                </a:ext>
              </a:extLst>
            </p:cNvPr>
            <p:cNvPicPr>
              <a:picLocks noChangeAspect="1"/>
            </p:cNvPicPr>
            <p:nvPr/>
          </p:nvPicPr>
          <p:blipFill rotWithShape="1">
            <a:blip r:embed="rId4"/>
            <a:srcRect t="5543"/>
            <a:stretch/>
          </p:blipFill>
          <p:spPr>
            <a:xfrm>
              <a:off x="6527587" y="1689904"/>
              <a:ext cx="5465362" cy="4190035"/>
            </a:xfrm>
            <a:prstGeom prst="rect">
              <a:avLst/>
            </a:prstGeom>
          </p:spPr>
        </p:pic>
        <p:sp>
          <p:nvSpPr>
            <p:cNvPr id="11" name="TextBox 10">
              <a:extLst>
                <a:ext uri="{FF2B5EF4-FFF2-40B4-BE49-F238E27FC236}">
                  <a16:creationId xmlns:a16="http://schemas.microsoft.com/office/drawing/2014/main" id="{FA875E5F-812A-0493-C3E9-E9E513C6B97A}"/>
                </a:ext>
              </a:extLst>
            </p:cNvPr>
            <p:cNvSpPr txBox="1"/>
            <p:nvPr/>
          </p:nvSpPr>
          <p:spPr>
            <a:xfrm>
              <a:off x="6388766" y="5879939"/>
              <a:ext cx="5803234" cy="738664"/>
            </a:xfrm>
            <a:prstGeom prst="rect">
              <a:avLst/>
            </a:prstGeom>
            <a:noFill/>
          </p:spPr>
          <p:txBody>
            <a:bodyPr wrap="square">
              <a:spAutoFit/>
            </a:bodyPr>
            <a:lstStyle/>
            <a:p>
              <a:r>
                <a:rPr lang="en-US" sz="1400" dirty="0"/>
                <a:t>Figure 8: Kalman smoothed trend projections from postprocessed ensembles of annual minimum Arctic sea ice extent under SSPs 126, 245, 370, and 585. </a:t>
              </a:r>
            </a:p>
          </p:txBody>
        </p:sp>
      </p:grpSp>
    </p:spTree>
    <p:extLst>
      <p:ext uri="{BB962C8B-B14F-4D97-AF65-F5344CB8AC3E}">
        <p14:creationId xmlns:p14="http://schemas.microsoft.com/office/powerpoint/2010/main" val="1176400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67D07-699E-0337-4C74-6967DE89C083}"/>
              </a:ext>
            </a:extLst>
          </p:cNvPr>
          <p:cNvSpPr>
            <a:spLocks noGrp="1"/>
          </p:cNvSpPr>
          <p:nvPr>
            <p:ph type="title"/>
          </p:nvPr>
        </p:nvSpPr>
        <p:spPr/>
        <p:txBody>
          <a:bodyPr/>
          <a:lstStyle/>
          <a:p>
            <a:r>
              <a:rPr lang="en-CN" dirty="0"/>
              <a:t>Results</a:t>
            </a:r>
          </a:p>
        </p:txBody>
      </p:sp>
      <p:sp>
        <p:nvSpPr>
          <p:cNvPr id="3" name="Text Placeholder 2">
            <a:extLst>
              <a:ext uri="{FF2B5EF4-FFF2-40B4-BE49-F238E27FC236}">
                <a16:creationId xmlns:a16="http://schemas.microsoft.com/office/drawing/2014/main" id="{CE646822-42B9-FCEE-B64D-450356570D11}"/>
              </a:ext>
            </a:extLst>
          </p:cNvPr>
          <p:cNvSpPr>
            <a:spLocks noGrp="1"/>
          </p:cNvSpPr>
          <p:nvPr>
            <p:ph type="body" sz="quarter" idx="13"/>
          </p:nvPr>
        </p:nvSpPr>
        <p:spPr>
          <a:xfrm>
            <a:off x="360000" y="1629000"/>
            <a:ext cx="10439064" cy="3600000"/>
          </a:xfrm>
        </p:spPr>
        <p:txBody>
          <a:bodyPr/>
          <a:lstStyle/>
          <a:p>
            <a:r>
              <a:rPr lang="en-CN" dirty="0"/>
              <a:t>Uncertainty</a:t>
            </a:r>
          </a:p>
        </p:txBody>
      </p:sp>
      <p:grpSp>
        <p:nvGrpSpPr>
          <p:cNvPr id="4" name="Group 3">
            <a:extLst>
              <a:ext uri="{FF2B5EF4-FFF2-40B4-BE49-F238E27FC236}">
                <a16:creationId xmlns:a16="http://schemas.microsoft.com/office/drawing/2014/main" id="{DFAB3D58-631D-C3BB-9672-4FFAFF429481}"/>
              </a:ext>
            </a:extLst>
          </p:cNvPr>
          <p:cNvGrpSpPr/>
          <p:nvPr/>
        </p:nvGrpSpPr>
        <p:grpSpPr>
          <a:xfrm>
            <a:off x="3816766" y="664292"/>
            <a:ext cx="8189088" cy="6094800"/>
            <a:chOff x="3816766" y="664292"/>
            <a:chExt cx="8189088" cy="6095040"/>
          </a:xfrm>
        </p:grpSpPr>
        <p:pic>
          <p:nvPicPr>
            <p:cNvPr id="6" name="Picture 5" descr="A graph of a number of different colored lines&#10;&#10;Description automatically generated with medium confidence">
              <a:extLst>
                <a:ext uri="{FF2B5EF4-FFF2-40B4-BE49-F238E27FC236}">
                  <a16:creationId xmlns:a16="http://schemas.microsoft.com/office/drawing/2014/main" id="{ACE20810-E19B-5680-B776-F974A71270C4}"/>
                </a:ext>
              </a:extLst>
            </p:cNvPr>
            <p:cNvPicPr>
              <a:picLocks noChangeAspect="1"/>
            </p:cNvPicPr>
            <p:nvPr/>
          </p:nvPicPr>
          <p:blipFill>
            <a:blip r:embed="rId4"/>
            <a:stretch>
              <a:fillRect/>
            </a:stretch>
          </p:blipFill>
          <p:spPr>
            <a:xfrm>
              <a:off x="4813300" y="664292"/>
              <a:ext cx="6406578" cy="5293709"/>
            </a:xfrm>
            <a:prstGeom prst="rect">
              <a:avLst/>
            </a:prstGeom>
          </p:spPr>
        </p:pic>
        <p:sp>
          <p:nvSpPr>
            <p:cNvPr id="8" name="TextBox 7">
              <a:extLst>
                <a:ext uri="{FF2B5EF4-FFF2-40B4-BE49-F238E27FC236}">
                  <a16:creationId xmlns:a16="http://schemas.microsoft.com/office/drawing/2014/main" id="{93893C1F-E70B-2403-1F1F-62ED26674CD2}"/>
                </a:ext>
              </a:extLst>
            </p:cNvPr>
            <p:cNvSpPr txBox="1"/>
            <p:nvPr/>
          </p:nvSpPr>
          <p:spPr>
            <a:xfrm>
              <a:off x="3816766" y="6020668"/>
              <a:ext cx="8189088" cy="738664"/>
            </a:xfrm>
            <a:prstGeom prst="rect">
              <a:avLst/>
            </a:prstGeom>
            <a:noFill/>
          </p:spPr>
          <p:txBody>
            <a:bodyPr wrap="square">
              <a:spAutoFit/>
            </a:bodyPr>
            <a:lstStyle/>
            <a:p>
              <a:r>
                <a:rPr lang="en-US" sz="1400" dirty="0">
                  <a:effectLst/>
                  <a:latin typeface="+mn-lt"/>
                </a:rPr>
                <a:t>Figure 9: Cumulative probabilities for the year when real-world measured annual minimum sea ice extent (top plot) and its underlying trend (bottom plot) fall below 2 million km2, under SSP experiments 126, 245, 370, and 585. </a:t>
              </a:r>
              <a:endParaRPr lang="en-US" sz="1400" dirty="0">
                <a:latin typeface="+mn-lt"/>
              </a:endParaRP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A32B39E-D36D-4CE5-2034-6AB6458DA9F6}"/>
                  </a:ext>
                </a:extLst>
              </p:cNvPr>
              <p:cNvSpPr txBox="1"/>
              <p:nvPr/>
            </p:nvSpPr>
            <p:spPr>
              <a:xfrm>
                <a:off x="339652" y="3009835"/>
                <a:ext cx="3958000" cy="1477328"/>
              </a:xfrm>
              <a:prstGeom prst="rect">
                <a:avLst/>
              </a:prstGeom>
              <a:noFill/>
            </p:spPr>
            <p:txBody>
              <a:bodyPr wrap="square">
                <a:spAutoFit/>
              </a:bodyPr>
              <a:lstStyle/>
              <a:p>
                <a:r>
                  <a:rPr lang="en-US" dirty="0">
                    <a:effectLst/>
                    <a:latin typeface="+mn-lt"/>
                  </a:rPr>
                  <a:t>From the samples, we can</a:t>
                </a:r>
                <a:r>
                  <a:rPr lang="zh-CN" altLang="en-US" dirty="0">
                    <a:effectLst/>
                    <a:latin typeface="+mn-lt"/>
                  </a:rPr>
                  <a:t> </a:t>
                </a:r>
                <a:r>
                  <a:rPr lang="en-US" dirty="0">
                    <a:latin typeface="+mn-lt"/>
                  </a:rPr>
                  <a:t>explore the e</a:t>
                </a:r>
                <a:r>
                  <a:rPr lang="en-US" dirty="0">
                    <a:effectLst/>
                    <a:latin typeface="+mn-lt"/>
                  </a:rPr>
                  <a:t>mpirical cumulative probabilities of the year when the sampled real-world quantity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0</m:t>
                        </m:r>
                      </m:sub>
                    </m:sSub>
                  </m:oMath>
                </a14:m>
                <a:r>
                  <a:rPr lang="en-US" dirty="0">
                    <a:effectLst/>
                    <a:latin typeface="+mn-lt"/>
                  </a:rPr>
                  <a:t>) and its trend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0</m:t>
                        </m:r>
                      </m:sub>
                    </m:sSub>
                  </m:oMath>
                </a14:m>
                <a:r>
                  <a:rPr lang="en-US" dirty="0"/>
                  <a:t>) </a:t>
                </a:r>
                <a:r>
                  <a:rPr lang="en-US" dirty="0">
                    <a:effectLst/>
                    <a:latin typeface="+mn-lt"/>
                  </a:rPr>
                  <a:t>first fall below </a:t>
                </a:r>
                <a:r>
                  <a:rPr lang="en-US" dirty="0">
                    <a:latin typeface="+mn-lt"/>
                  </a:rPr>
                  <a:t>2 million km</a:t>
                </a:r>
                <a:r>
                  <a:rPr lang="en-US" baseline="30000" dirty="0">
                    <a:latin typeface="+mn-lt"/>
                  </a:rPr>
                  <a:t>2</a:t>
                </a:r>
                <a:r>
                  <a:rPr lang="en-US" dirty="0">
                    <a:effectLst/>
                    <a:latin typeface="+mn-lt"/>
                  </a:rPr>
                  <a:t>.</a:t>
                </a:r>
                <a:endParaRPr lang="en-US" dirty="0">
                  <a:latin typeface="+mn-lt"/>
                </a:endParaRPr>
              </a:p>
            </p:txBody>
          </p:sp>
        </mc:Choice>
        <mc:Fallback xmlns="">
          <p:sp>
            <p:nvSpPr>
              <p:cNvPr id="10" name="TextBox 9">
                <a:extLst>
                  <a:ext uri="{FF2B5EF4-FFF2-40B4-BE49-F238E27FC236}">
                    <a16:creationId xmlns:a16="http://schemas.microsoft.com/office/drawing/2014/main" id="{6A32B39E-D36D-4CE5-2034-6AB6458DA9F6}"/>
                  </a:ext>
                </a:extLst>
              </p:cNvPr>
              <p:cNvSpPr txBox="1">
                <a:spLocks noRot="1" noChangeAspect="1" noMove="1" noResize="1" noEditPoints="1" noAdjustHandles="1" noChangeArrowheads="1" noChangeShapeType="1" noTextEdit="1"/>
              </p:cNvSpPr>
              <p:nvPr/>
            </p:nvSpPr>
            <p:spPr>
              <a:xfrm>
                <a:off x="339652" y="3009835"/>
                <a:ext cx="3958000" cy="1477328"/>
              </a:xfrm>
              <a:prstGeom prst="rect">
                <a:avLst/>
              </a:prstGeom>
              <a:blipFill>
                <a:blip r:embed="rId5"/>
                <a:stretch>
                  <a:fillRect l="-1278" t="-2564" r="-1917" b="-5128"/>
                </a:stretch>
              </a:blipFill>
            </p:spPr>
            <p:txBody>
              <a:bodyPr/>
              <a:lstStyle/>
              <a:p>
                <a:r>
                  <a:rPr lang="en-CN">
                    <a:noFill/>
                  </a:rPr>
                  <a:t> </a:t>
                </a:r>
              </a:p>
            </p:txBody>
          </p:sp>
        </mc:Fallback>
      </mc:AlternateContent>
      <p:sp>
        <p:nvSpPr>
          <p:cNvPr id="5" name="TextBox 4">
            <a:extLst>
              <a:ext uri="{FF2B5EF4-FFF2-40B4-BE49-F238E27FC236}">
                <a16:creationId xmlns:a16="http://schemas.microsoft.com/office/drawing/2014/main" id="{927288E3-F623-453A-90E3-59981521FAA0}"/>
              </a:ext>
            </a:extLst>
          </p:cNvPr>
          <p:cNvSpPr txBox="1"/>
          <p:nvPr/>
        </p:nvSpPr>
        <p:spPr>
          <a:xfrm>
            <a:off x="339652" y="2380765"/>
            <a:ext cx="3958000" cy="646331"/>
          </a:xfrm>
          <a:prstGeom prst="rect">
            <a:avLst/>
          </a:prstGeom>
          <a:noFill/>
        </p:spPr>
        <p:txBody>
          <a:bodyPr wrap="square">
            <a:spAutoFit/>
          </a:bodyPr>
          <a:lstStyle/>
          <a:p>
            <a:r>
              <a:rPr lang="en-US" sz="1800" dirty="0">
                <a:effectLst/>
                <a:latin typeface="+mn-lt"/>
              </a:rPr>
              <a:t>We obtain 1000 posterior samples</a:t>
            </a:r>
            <a:r>
              <a:rPr lang="en-US" dirty="0">
                <a:latin typeface="+mn-lt"/>
              </a:rPr>
              <a:t>.</a:t>
            </a:r>
            <a:br>
              <a:rPr lang="en-US" dirty="0">
                <a:latin typeface="+mn-lt"/>
              </a:rPr>
            </a:br>
            <a:endParaRPr lang="en-US" dirty="0">
              <a:latin typeface="+mn-lt"/>
            </a:endParaRPr>
          </a:p>
        </p:txBody>
      </p:sp>
    </p:spTree>
    <p:extLst>
      <p:ext uri="{BB962C8B-B14F-4D97-AF65-F5344CB8AC3E}">
        <p14:creationId xmlns:p14="http://schemas.microsoft.com/office/powerpoint/2010/main" val="2852071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FC14-900D-D7D4-E313-10E9DAB12099}"/>
              </a:ext>
            </a:extLst>
          </p:cNvPr>
          <p:cNvSpPr>
            <a:spLocks noGrp="1"/>
          </p:cNvSpPr>
          <p:nvPr>
            <p:ph type="title"/>
          </p:nvPr>
        </p:nvSpPr>
        <p:spPr>
          <a:xfrm>
            <a:off x="374312" y="632021"/>
            <a:ext cx="8999900" cy="597976"/>
          </a:xfrm>
        </p:spPr>
        <p:txBody>
          <a:bodyPr/>
          <a:lstStyle/>
          <a:p>
            <a:r>
              <a:rPr lang="en-CN" dirty="0"/>
              <a:t>Conclusion</a:t>
            </a:r>
          </a:p>
        </p:txBody>
      </p:sp>
      <p:sp>
        <p:nvSpPr>
          <p:cNvPr id="3" name="Text Placeholder 2">
            <a:extLst>
              <a:ext uri="{FF2B5EF4-FFF2-40B4-BE49-F238E27FC236}">
                <a16:creationId xmlns:a16="http://schemas.microsoft.com/office/drawing/2014/main" id="{68284CB5-FB48-9EE3-F43F-E4FCBF5415C7}"/>
              </a:ext>
            </a:extLst>
          </p:cNvPr>
          <p:cNvSpPr>
            <a:spLocks noGrp="1"/>
          </p:cNvSpPr>
          <p:nvPr>
            <p:ph type="body" sz="quarter" idx="13"/>
          </p:nvPr>
        </p:nvSpPr>
        <p:spPr>
          <a:xfrm>
            <a:off x="214584" y="1267438"/>
            <a:ext cx="4196920" cy="532327"/>
          </a:xfrm>
        </p:spPr>
        <p:txBody>
          <a:bodyPr/>
          <a:lstStyle/>
          <a:p>
            <a:r>
              <a:rPr lang="en-CN" dirty="0"/>
              <a:t>Summary: framework</a:t>
            </a:r>
          </a:p>
        </p:txBody>
      </p:sp>
      <p:sp>
        <p:nvSpPr>
          <p:cNvPr id="4" name="Text Placeholder 3">
            <a:extLst>
              <a:ext uri="{FF2B5EF4-FFF2-40B4-BE49-F238E27FC236}">
                <a16:creationId xmlns:a16="http://schemas.microsoft.com/office/drawing/2014/main" id="{F0EBCCA6-03F0-5E09-9CD9-9C166A700889}"/>
              </a:ext>
            </a:extLst>
          </p:cNvPr>
          <p:cNvSpPr>
            <a:spLocks noGrp="1"/>
          </p:cNvSpPr>
          <p:nvPr>
            <p:ph type="body" sz="quarter" idx="15"/>
          </p:nvPr>
        </p:nvSpPr>
        <p:spPr>
          <a:xfrm>
            <a:off x="5954750" y="4412697"/>
            <a:ext cx="4934131" cy="2184065"/>
          </a:xfrm>
        </p:spPr>
        <p:txBody>
          <a:bodyPr/>
          <a:lstStyle/>
          <a:p>
            <a:r>
              <a:rPr lang="en-CN" dirty="0"/>
              <a:t>Future work</a:t>
            </a:r>
          </a:p>
          <a:p>
            <a:r>
              <a:rPr lang="en-US" sz="1800" dirty="0"/>
              <a:t>Problems introduced by l</a:t>
            </a:r>
            <a:r>
              <a:rPr lang="en-CN" sz="1800" dirty="0"/>
              <a:t>og-transformation</a:t>
            </a:r>
          </a:p>
          <a:p>
            <a:r>
              <a:rPr lang="en-CN" sz="1800" dirty="0"/>
              <a:t>Reduce pole hole area</a:t>
            </a:r>
          </a:p>
          <a:p>
            <a:r>
              <a:rPr lang="en-US" sz="1800" dirty="0"/>
              <a:t>. Possible non-linear relationship between the effective radiative forcings and the annual minimum sea ice area</a:t>
            </a:r>
          </a:p>
          <a:p>
            <a:endParaRPr lang="en-CN" sz="1800" dirty="0"/>
          </a:p>
          <a:p>
            <a:endParaRPr lang="en-CN" dirty="0"/>
          </a:p>
        </p:txBody>
      </p:sp>
      <p:graphicFrame>
        <p:nvGraphicFramePr>
          <p:cNvPr id="8" name="Table 7">
            <a:extLst>
              <a:ext uri="{FF2B5EF4-FFF2-40B4-BE49-F238E27FC236}">
                <a16:creationId xmlns:a16="http://schemas.microsoft.com/office/drawing/2014/main" id="{C3E02ABB-1B74-D0BE-C53F-80F88CBDA5DC}"/>
              </a:ext>
            </a:extLst>
          </p:cNvPr>
          <p:cNvGraphicFramePr>
            <a:graphicFrameLocks noGrp="1"/>
          </p:cNvGraphicFramePr>
          <p:nvPr>
            <p:extLst>
              <p:ext uri="{D42A27DB-BD31-4B8C-83A1-F6EECF244321}">
                <p14:modId xmlns:p14="http://schemas.microsoft.com/office/powerpoint/2010/main" val="451160075"/>
              </p:ext>
            </p:extLst>
          </p:nvPr>
        </p:nvGraphicFramePr>
        <p:xfrm>
          <a:off x="5817685" y="1726175"/>
          <a:ext cx="6177288" cy="2138299"/>
        </p:xfrm>
        <a:graphic>
          <a:graphicData uri="http://schemas.openxmlformats.org/drawingml/2006/table">
            <a:tbl>
              <a:tblPr firstRow="1" bandRow="1">
                <a:tableStyleId>{21E4AEA4-8DFA-4A89-87EB-49C32662AFE0}</a:tableStyleId>
              </a:tblPr>
              <a:tblGrid>
                <a:gridCol w="1053015">
                  <a:extLst>
                    <a:ext uri="{9D8B030D-6E8A-4147-A177-3AD203B41FA5}">
                      <a16:colId xmlns:a16="http://schemas.microsoft.com/office/drawing/2014/main" val="4225194022"/>
                    </a:ext>
                  </a:extLst>
                </a:gridCol>
                <a:gridCol w="5124273">
                  <a:extLst>
                    <a:ext uri="{9D8B030D-6E8A-4147-A177-3AD203B41FA5}">
                      <a16:colId xmlns:a16="http://schemas.microsoft.com/office/drawing/2014/main" val="456861546"/>
                    </a:ext>
                  </a:extLst>
                </a:gridCol>
              </a:tblGrid>
              <a:tr h="299620">
                <a:tc>
                  <a:txBody>
                    <a:bodyPr/>
                    <a:lstStyle/>
                    <a:p>
                      <a:r>
                        <a:rPr lang="en-CN" sz="1600" dirty="0"/>
                        <a:t>Scenario</a:t>
                      </a:r>
                      <a:endParaRPr lang="en-CN" sz="1600" dirty="0">
                        <a:latin typeface="+mn-lt"/>
                      </a:endParaRPr>
                    </a:p>
                  </a:txBody>
                  <a:tcPr anchor="ctr"/>
                </a:tc>
                <a:tc>
                  <a:txBody>
                    <a:bodyPr/>
                    <a:lstStyle/>
                    <a:p>
                      <a:r>
                        <a:rPr lang="en-CN" sz="1600" dirty="0"/>
                        <a:t>Annual minimal Artic sea ice extent will…</a:t>
                      </a:r>
                      <a:endParaRPr lang="en-CN" sz="1600" dirty="0">
                        <a:latin typeface="+mn-lt"/>
                      </a:endParaRPr>
                    </a:p>
                  </a:txBody>
                  <a:tcPr anchor="ctr"/>
                </a:tc>
                <a:extLst>
                  <a:ext uri="{0D108BD9-81ED-4DB2-BD59-A6C34878D82A}">
                    <a16:rowId xmlns:a16="http://schemas.microsoft.com/office/drawing/2014/main" val="624584923"/>
                  </a:ext>
                </a:extLst>
              </a:tr>
              <a:tr h="604005">
                <a:tc>
                  <a:txBody>
                    <a:bodyPr/>
                    <a:lstStyle/>
                    <a:p>
                      <a:r>
                        <a:rPr lang="en-CN" sz="1600" dirty="0"/>
                        <a:t>SSP370</a:t>
                      </a:r>
                      <a:br>
                        <a:rPr lang="en-CN" sz="1600" dirty="0"/>
                      </a:br>
                      <a:r>
                        <a:rPr lang="en-CN" sz="1600" dirty="0"/>
                        <a:t>SSP585</a:t>
                      </a:r>
                      <a:endParaRPr lang="en-CN" sz="160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black"/>
                          </a:solidFill>
                          <a:effectLst/>
                          <a:uLnTx/>
                          <a:uFillTx/>
                        </a:rPr>
                        <a:t>Decline rapidly and fall below 2 million km</a:t>
                      </a:r>
                      <a:r>
                        <a:rPr kumimoji="0" lang="en-US" sz="1600" b="0" u="none" strike="noStrike" kern="1200" cap="none" spc="0" normalizeH="0" baseline="30000" noProof="0" dirty="0">
                          <a:ln>
                            <a:noFill/>
                          </a:ln>
                          <a:solidFill>
                            <a:prstClr val="black"/>
                          </a:solidFill>
                          <a:effectLst/>
                          <a:uLnTx/>
                          <a:uFillTx/>
                        </a:rPr>
                        <a:t>2</a:t>
                      </a:r>
                      <a:r>
                        <a:rPr kumimoji="0" lang="en-US" sz="1600" b="0" u="none" strike="noStrike" kern="1200" cap="none" spc="0" normalizeH="0" baseline="0" noProof="0" dirty="0">
                          <a:ln>
                            <a:noFill/>
                          </a:ln>
                          <a:solidFill>
                            <a:prstClr val="black"/>
                          </a:solidFill>
                          <a:effectLst/>
                          <a:uLnTx/>
                          <a:uFillTx/>
                        </a:rPr>
                        <a:t> by the year 2080 or earlier, with probability almost 1. </a:t>
                      </a:r>
                      <a:endParaRPr lang="en-CN" sz="1600" dirty="0">
                        <a:latin typeface="+mn-lt"/>
                      </a:endParaRPr>
                    </a:p>
                  </a:txBody>
                  <a:tcPr anchor="ctr"/>
                </a:tc>
                <a:extLst>
                  <a:ext uri="{0D108BD9-81ED-4DB2-BD59-A6C34878D82A}">
                    <a16:rowId xmlns:a16="http://schemas.microsoft.com/office/drawing/2014/main" val="1651385540"/>
                  </a:ext>
                </a:extLst>
              </a:tr>
              <a:tr h="619894">
                <a:tc>
                  <a:txBody>
                    <a:bodyPr/>
                    <a:lstStyle/>
                    <a:p>
                      <a:r>
                        <a:rPr lang="en-CN" sz="1600" dirty="0"/>
                        <a:t>SSP245</a:t>
                      </a:r>
                      <a:endParaRPr lang="en-CN" sz="1600" dirty="0">
                        <a:latin typeface="+mn-lt"/>
                      </a:endParaRPr>
                    </a:p>
                  </a:txBody>
                  <a:tcPr anchor="ctr"/>
                </a:tc>
                <a:tc>
                  <a:txBody>
                    <a:bodyPr/>
                    <a:lstStyle/>
                    <a:p>
                      <a:r>
                        <a:rPr lang="en-CN" sz="1600" dirty="0"/>
                        <a:t>Intermediate evolution, and will </a:t>
                      </a:r>
                      <a:r>
                        <a:rPr kumimoji="0" lang="en-US" sz="1600" b="0" u="none" strike="noStrike" kern="1200" cap="none" spc="0" normalizeH="0" baseline="0" noProof="0" dirty="0">
                          <a:ln>
                            <a:noFill/>
                          </a:ln>
                          <a:solidFill>
                            <a:prstClr val="black"/>
                          </a:solidFill>
                          <a:effectLst/>
                          <a:uLnTx/>
                          <a:uFillTx/>
                        </a:rPr>
                        <a:t>fall below 2 million km</a:t>
                      </a:r>
                      <a:r>
                        <a:rPr kumimoji="0" lang="en-US" sz="1600" b="0" u="none" strike="noStrike" kern="1200" cap="none" spc="0" normalizeH="0" baseline="30000" noProof="0" dirty="0">
                          <a:ln>
                            <a:noFill/>
                          </a:ln>
                          <a:solidFill>
                            <a:prstClr val="black"/>
                          </a:solidFill>
                          <a:effectLst/>
                          <a:uLnTx/>
                          <a:uFillTx/>
                        </a:rPr>
                        <a:t>2</a:t>
                      </a:r>
                      <a:r>
                        <a:rPr kumimoji="0" lang="en-US" sz="1600" b="0" u="none" strike="noStrike" kern="1200" cap="none" spc="0" normalizeH="0" baseline="0" noProof="0" dirty="0">
                          <a:ln>
                            <a:noFill/>
                          </a:ln>
                          <a:solidFill>
                            <a:prstClr val="black"/>
                          </a:solidFill>
                          <a:effectLst/>
                          <a:uLnTx/>
                          <a:uFillTx/>
                        </a:rPr>
                        <a:t> by the end of the century almost surely.</a:t>
                      </a:r>
                      <a:endParaRPr lang="en-CN" sz="1600" dirty="0">
                        <a:latin typeface="+mn-lt"/>
                      </a:endParaRPr>
                    </a:p>
                  </a:txBody>
                  <a:tcPr anchor="ctr"/>
                </a:tc>
                <a:extLst>
                  <a:ext uri="{0D108BD9-81ED-4DB2-BD59-A6C34878D82A}">
                    <a16:rowId xmlns:a16="http://schemas.microsoft.com/office/drawing/2014/main" val="3421978919"/>
                  </a:ext>
                </a:extLst>
              </a:tr>
              <a:tr h="507806">
                <a:tc>
                  <a:txBody>
                    <a:bodyPr/>
                    <a:lstStyle/>
                    <a:p>
                      <a:r>
                        <a:rPr lang="en-CN" sz="1600" dirty="0"/>
                        <a:t>SSP126</a:t>
                      </a:r>
                      <a:endParaRPr lang="en-CN" sz="1600" dirty="0">
                        <a:latin typeface="+mn-lt"/>
                      </a:endParaRPr>
                    </a:p>
                  </a:txBody>
                  <a:tcPr anchor="ctr"/>
                </a:tc>
                <a:tc>
                  <a:txBody>
                    <a:bodyPr/>
                    <a:lstStyle/>
                    <a:p>
                      <a:r>
                        <a:rPr lang="en-US" sz="1600" dirty="0">
                          <a:effectLst/>
                        </a:rPr>
                        <a:t>Possibly remain above </a:t>
                      </a:r>
                      <a:r>
                        <a:rPr kumimoji="0" lang="en-US" sz="1600" b="0" u="none" strike="noStrike" kern="1200" cap="none" spc="0" normalizeH="0" baseline="0" noProof="0" dirty="0">
                          <a:ln>
                            <a:noFill/>
                          </a:ln>
                          <a:solidFill>
                            <a:prstClr val="black"/>
                          </a:solidFill>
                          <a:effectLst/>
                          <a:uLnTx/>
                          <a:uFillTx/>
                        </a:rPr>
                        <a:t>2 million km</a:t>
                      </a:r>
                      <a:r>
                        <a:rPr kumimoji="0" lang="en-US" sz="1600" b="0" u="none" strike="noStrike" kern="1200" cap="none" spc="0" normalizeH="0" baseline="30000" noProof="0" dirty="0">
                          <a:ln>
                            <a:noFill/>
                          </a:ln>
                          <a:solidFill>
                            <a:prstClr val="black"/>
                          </a:solidFill>
                          <a:effectLst/>
                          <a:uLnTx/>
                          <a:uFillTx/>
                        </a:rPr>
                        <a:t>2</a:t>
                      </a:r>
                      <a:r>
                        <a:rPr lang="en-US" sz="1600" dirty="0">
                          <a:effectLst/>
                        </a:rPr>
                        <a:t> by the end of this century. </a:t>
                      </a:r>
                      <a:endParaRPr lang="en-CN" sz="1600" dirty="0">
                        <a:latin typeface="+mn-lt"/>
                      </a:endParaRPr>
                    </a:p>
                  </a:txBody>
                  <a:tcPr anchor="ctr"/>
                </a:tc>
                <a:extLst>
                  <a:ext uri="{0D108BD9-81ED-4DB2-BD59-A6C34878D82A}">
                    <a16:rowId xmlns:a16="http://schemas.microsoft.com/office/drawing/2014/main" val="719908633"/>
                  </a:ext>
                </a:extLst>
              </a:tr>
            </a:tbl>
          </a:graphicData>
        </a:graphic>
      </p:graphicFrame>
      <p:sp>
        <p:nvSpPr>
          <p:cNvPr id="33" name="Text Placeholder 2">
            <a:extLst>
              <a:ext uri="{FF2B5EF4-FFF2-40B4-BE49-F238E27FC236}">
                <a16:creationId xmlns:a16="http://schemas.microsoft.com/office/drawing/2014/main" id="{437688FA-5215-B683-44BE-9843C74822D0}"/>
              </a:ext>
            </a:extLst>
          </p:cNvPr>
          <p:cNvSpPr txBox="1">
            <a:spLocks/>
          </p:cNvSpPr>
          <p:nvPr/>
        </p:nvSpPr>
        <p:spPr bwMode="auto">
          <a:xfrm>
            <a:off x="5852202" y="1264370"/>
            <a:ext cx="4196920" cy="53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dirty="0"/>
              <a:t>Results show…</a:t>
            </a:r>
          </a:p>
        </p:txBody>
      </p:sp>
      <p:grpSp>
        <p:nvGrpSpPr>
          <p:cNvPr id="38" name="Group 37">
            <a:extLst>
              <a:ext uri="{FF2B5EF4-FFF2-40B4-BE49-F238E27FC236}">
                <a16:creationId xmlns:a16="http://schemas.microsoft.com/office/drawing/2014/main" id="{CE5F475A-D85C-8498-5585-77096902DF43}"/>
              </a:ext>
            </a:extLst>
          </p:cNvPr>
          <p:cNvGrpSpPr/>
          <p:nvPr/>
        </p:nvGrpSpPr>
        <p:grpSpPr>
          <a:xfrm>
            <a:off x="-35974" y="1664850"/>
            <a:ext cx="5734715" cy="4982712"/>
            <a:chOff x="-61374" y="1614050"/>
            <a:chExt cx="5734715" cy="4982712"/>
          </a:xfrm>
        </p:grpSpPr>
        <p:sp>
          <p:nvSpPr>
            <p:cNvPr id="5" name="Down Arrow 4">
              <a:extLst>
                <a:ext uri="{FF2B5EF4-FFF2-40B4-BE49-F238E27FC236}">
                  <a16:creationId xmlns:a16="http://schemas.microsoft.com/office/drawing/2014/main" id="{669F1F02-3081-9213-FDF9-6FC7361E07D9}"/>
                </a:ext>
              </a:extLst>
            </p:cNvPr>
            <p:cNvSpPr/>
            <p:nvPr/>
          </p:nvSpPr>
          <p:spPr>
            <a:xfrm rot="5400000">
              <a:off x="2773164" y="2840323"/>
              <a:ext cx="262357" cy="6610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37" name="Group 36">
              <a:extLst>
                <a:ext uri="{FF2B5EF4-FFF2-40B4-BE49-F238E27FC236}">
                  <a16:creationId xmlns:a16="http://schemas.microsoft.com/office/drawing/2014/main" id="{E5302D35-9C8A-8F41-E84E-700A196635EE}"/>
                </a:ext>
              </a:extLst>
            </p:cNvPr>
            <p:cNvGrpSpPr/>
            <p:nvPr/>
          </p:nvGrpSpPr>
          <p:grpSpPr>
            <a:xfrm>
              <a:off x="-61374" y="1614050"/>
              <a:ext cx="5734715" cy="4982712"/>
              <a:chOff x="-61374" y="1614050"/>
              <a:chExt cx="5734715" cy="4982712"/>
            </a:xfrm>
          </p:grpSpPr>
          <p:grpSp>
            <p:nvGrpSpPr>
              <p:cNvPr id="32" name="Group 31">
                <a:extLst>
                  <a:ext uri="{FF2B5EF4-FFF2-40B4-BE49-F238E27FC236}">
                    <a16:creationId xmlns:a16="http://schemas.microsoft.com/office/drawing/2014/main" id="{57DA0BDC-54F7-B827-9F5E-61E4246AE511}"/>
                  </a:ext>
                </a:extLst>
              </p:cNvPr>
              <p:cNvGrpSpPr/>
              <p:nvPr/>
            </p:nvGrpSpPr>
            <p:grpSpPr>
              <a:xfrm>
                <a:off x="135345" y="2553142"/>
                <a:ext cx="5537996" cy="4043620"/>
                <a:chOff x="135345" y="2315589"/>
                <a:chExt cx="5537996" cy="4043620"/>
              </a:xfrm>
            </p:grpSpPr>
            <p:sp>
              <p:nvSpPr>
                <p:cNvPr id="9" name="TextBox 8">
                  <a:extLst>
                    <a:ext uri="{FF2B5EF4-FFF2-40B4-BE49-F238E27FC236}">
                      <a16:creationId xmlns:a16="http://schemas.microsoft.com/office/drawing/2014/main" id="{222FF301-09D1-B20C-11E9-43D7CE37EFC1}"/>
                    </a:ext>
                  </a:extLst>
                </p:cNvPr>
                <p:cNvSpPr txBox="1"/>
                <p:nvPr/>
              </p:nvSpPr>
              <p:spPr>
                <a:xfrm>
                  <a:off x="135345" y="2329909"/>
                  <a:ext cx="2438496" cy="120032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US" dirty="0">
                      <a:ln w="0"/>
                      <a:solidFill>
                        <a:sysClr val="windowText" lastClr="000000"/>
                      </a:solidFill>
                      <a:effectLst>
                        <a:outerShdw blurRad="38100" dist="19050" dir="2700000" algn="tl" rotWithShape="0">
                          <a:schemeClr val="dk1">
                            <a:alpha val="40000"/>
                          </a:schemeClr>
                        </a:outerShdw>
                      </a:effectLst>
                    </a:rPr>
                    <a:t>Multi-model structure:</a:t>
                  </a:r>
                  <a:r>
                    <a:rPr lang="en-US" sz="1800" dirty="0">
                      <a:solidFill>
                        <a:schemeClr val="tx1"/>
                      </a:solidFill>
                    </a:rPr>
                    <a:t> shared discrepancies between simulator outputs and reality.</a:t>
                  </a:r>
                  <a:endParaRPr lang="en-CN"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83716CA7-0E76-B246-B24D-5CA7CA5DDAB5}"/>
                    </a:ext>
                  </a:extLst>
                </p:cNvPr>
                <p:cNvSpPr txBox="1"/>
                <p:nvPr/>
              </p:nvSpPr>
              <p:spPr>
                <a:xfrm>
                  <a:off x="1397922" y="3578684"/>
                  <a:ext cx="922729" cy="369332"/>
                </a:xfrm>
                <a:prstGeom prst="rect">
                  <a:avLst/>
                </a:prstGeom>
                <a:noFill/>
              </p:spPr>
              <p:txBody>
                <a:bodyPr wrap="square" rtlCol="0">
                  <a:spAutoFit/>
                </a:bodyPr>
                <a:lstStyle/>
                <a:p>
                  <a:pPr algn="l"/>
                  <a:r>
                    <a:rPr lang="en-CN" dirty="0"/>
                    <a:t>assist</a:t>
                  </a:r>
                </a:p>
              </p:txBody>
            </p:sp>
            <p:sp>
              <p:nvSpPr>
                <p:cNvPr id="14" name="TextBox 13">
                  <a:extLst>
                    <a:ext uri="{FF2B5EF4-FFF2-40B4-BE49-F238E27FC236}">
                      <a16:creationId xmlns:a16="http://schemas.microsoft.com/office/drawing/2014/main" id="{EB04DD98-BA4B-31D4-20E8-4E4BF65A6365}"/>
                    </a:ext>
                  </a:extLst>
                </p:cNvPr>
                <p:cNvSpPr txBox="1"/>
                <p:nvPr/>
              </p:nvSpPr>
              <p:spPr>
                <a:xfrm>
                  <a:off x="590297" y="5712879"/>
                  <a:ext cx="1158471" cy="64633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N" dirty="0">
                      <a:ln w="0"/>
                      <a:solidFill>
                        <a:schemeClr val="tx1"/>
                      </a:solidFill>
                      <a:effectLst>
                        <a:outerShdw blurRad="38100" dist="19050" dir="2700000" algn="tl" rotWithShape="0">
                          <a:schemeClr val="dk1">
                            <a:alpha val="40000"/>
                          </a:schemeClr>
                        </a:outerShdw>
                      </a:effectLst>
                    </a:rPr>
                    <a:t>Posterior sampling</a:t>
                  </a:r>
                </a:p>
              </p:txBody>
            </p:sp>
            <p:sp>
              <p:nvSpPr>
                <p:cNvPr id="16" name="TextBox 15">
                  <a:extLst>
                    <a:ext uri="{FF2B5EF4-FFF2-40B4-BE49-F238E27FC236}">
                      <a16:creationId xmlns:a16="http://schemas.microsoft.com/office/drawing/2014/main" id="{F50C2410-258A-53FE-E4F7-966BDC5EDE8C}"/>
                    </a:ext>
                  </a:extLst>
                </p:cNvPr>
                <p:cNvSpPr txBox="1"/>
                <p:nvPr/>
              </p:nvSpPr>
              <p:spPr>
                <a:xfrm>
                  <a:off x="3234845" y="2315589"/>
                  <a:ext cx="2438496" cy="120032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N" dirty="0">
                      <a:ln w="0"/>
                      <a:solidFill>
                        <a:schemeClr val="tx1"/>
                      </a:solidFill>
                      <a:effectLst>
                        <a:outerShdw blurRad="38100" dist="19050" dir="2700000" algn="tl" rotWithShape="0">
                          <a:schemeClr val="dk1">
                            <a:alpha val="40000"/>
                          </a:schemeClr>
                        </a:outerShdw>
                      </a:effectLst>
                    </a:rPr>
                    <a:t>EBM-inspired state-space model: </a:t>
                  </a:r>
                  <a:r>
                    <a:rPr lang="en-US" sz="1800" dirty="0">
                      <a:solidFill>
                        <a:schemeClr val="tx1"/>
                      </a:solidFill>
                    </a:rPr>
                    <a:t>relate the trend with forcings of GHG emissions.</a:t>
                  </a:r>
                  <a:endParaRPr lang="en-CN" dirty="0">
                    <a:ln w="0"/>
                    <a:solidFill>
                      <a:schemeClr val="tx1"/>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B8934657-455F-EEA3-906C-832F421BEAF2}"/>
                    </a:ext>
                  </a:extLst>
                </p:cNvPr>
                <p:cNvSpPr txBox="1"/>
                <p:nvPr/>
              </p:nvSpPr>
              <p:spPr>
                <a:xfrm>
                  <a:off x="3152465" y="5687290"/>
                  <a:ext cx="1707485" cy="64633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N" dirty="0">
                      <a:ln w="0"/>
                      <a:solidFill>
                        <a:schemeClr val="tx1"/>
                      </a:solidFill>
                      <a:effectLst>
                        <a:outerShdw blurRad="38100" dist="19050" dir="2700000" algn="tl" rotWithShape="0">
                          <a:schemeClr val="dk1">
                            <a:alpha val="40000"/>
                          </a:schemeClr>
                        </a:outerShdw>
                      </a:effectLst>
                    </a:rPr>
                    <a:t>Kalman fliter and smoother</a:t>
                  </a:r>
                </a:p>
              </p:txBody>
            </p:sp>
            <p:grpSp>
              <p:nvGrpSpPr>
                <p:cNvPr id="31" name="Group 30">
                  <a:extLst>
                    <a:ext uri="{FF2B5EF4-FFF2-40B4-BE49-F238E27FC236}">
                      <a16:creationId xmlns:a16="http://schemas.microsoft.com/office/drawing/2014/main" id="{8CF18501-1866-BA34-0412-1EBA15722211}"/>
                    </a:ext>
                  </a:extLst>
                </p:cNvPr>
                <p:cNvGrpSpPr/>
                <p:nvPr/>
              </p:nvGrpSpPr>
              <p:grpSpPr>
                <a:xfrm>
                  <a:off x="365034" y="3908666"/>
                  <a:ext cx="4798637" cy="1581123"/>
                  <a:chOff x="365034" y="3908666"/>
                  <a:chExt cx="4798637" cy="1581123"/>
                </a:xfrm>
              </p:grpSpPr>
              <p:sp>
                <p:nvSpPr>
                  <p:cNvPr id="24" name="Oval 23">
                    <a:extLst>
                      <a:ext uri="{FF2B5EF4-FFF2-40B4-BE49-F238E27FC236}">
                        <a16:creationId xmlns:a16="http://schemas.microsoft.com/office/drawing/2014/main" id="{A5EE1D05-1F3D-97A9-7AC1-F564B0D3D27A}"/>
                      </a:ext>
                    </a:extLst>
                  </p:cNvPr>
                  <p:cNvSpPr/>
                  <p:nvPr/>
                </p:nvSpPr>
                <p:spPr>
                  <a:xfrm>
                    <a:off x="365034" y="3908666"/>
                    <a:ext cx="4798637" cy="1448642"/>
                  </a:xfrm>
                  <a:prstGeom prst="ellipse">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10" name="TextBox 9">
                    <a:extLst>
                      <a:ext uri="{FF2B5EF4-FFF2-40B4-BE49-F238E27FC236}">
                        <a16:creationId xmlns:a16="http://schemas.microsoft.com/office/drawing/2014/main" id="{1DA541A9-7233-FFCC-7339-23321239FC00}"/>
                      </a:ext>
                    </a:extLst>
                  </p:cNvPr>
                  <p:cNvSpPr txBox="1"/>
                  <p:nvPr/>
                </p:nvSpPr>
                <p:spPr>
                  <a:xfrm>
                    <a:off x="756189" y="4312788"/>
                    <a:ext cx="1595800" cy="64633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US" dirty="0">
                        <a:ln w="0"/>
                        <a:solidFill>
                          <a:schemeClr val="tx1"/>
                        </a:solidFill>
                        <a:effectLst>
                          <a:outerShdw blurRad="38100" dist="19050" dir="2700000" algn="tl" rotWithShape="0">
                            <a:schemeClr val="dk1">
                              <a:alpha val="40000"/>
                            </a:schemeClr>
                          </a:outerShdw>
                        </a:effectLst>
                      </a:rPr>
                      <a:t>U</a:t>
                    </a:r>
                    <a:r>
                      <a:rPr lang="en-US" sz="1800" dirty="0">
                        <a:ln w="0"/>
                        <a:solidFill>
                          <a:schemeClr val="tx1"/>
                        </a:solidFill>
                        <a:effectLst>
                          <a:outerShdw blurRad="38100" dist="19050" dir="2700000" algn="tl" rotWithShape="0">
                            <a:schemeClr val="dk1">
                              <a:alpha val="40000"/>
                            </a:schemeClr>
                          </a:outerShdw>
                        </a:effectLst>
                      </a:rPr>
                      <a:t>ncertainty quantification</a:t>
                    </a:r>
                    <a:endParaRPr lang="en-CN" dirty="0">
                      <a:ln w="0"/>
                      <a:solidFill>
                        <a:schemeClr val="tx1"/>
                      </a:solidFill>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F84686A1-84F2-C011-6617-E489545B594C}"/>
                      </a:ext>
                    </a:extLst>
                  </p:cNvPr>
                  <p:cNvSpPr txBox="1"/>
                  <p:nvPr/>
                </p:nvSpPr>
                <p:spPr>
                  <a:xfrm>
                    <a:off x="2838136" y="4159647"/>
                    <a:ext cx="1876860" cy="92333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US" dirty="0">
                        <a:ln w="0"/>
                        <a:solidFill>
                          <a:schemeClr val="tx1"/>
                        </a:solidFill>
                        <a:effectLst>
                          <a:outerShdw blurRad="38100" dist="19050" dir="2700000" algn="tl" rotWithShape="0">
                            <a:schemeClr val="dk1">
                              <a:alpha val="40000"/>
                            </a:schemeClr>
                          </a:outerShdw>
                        </a:effectLst>
                      </a:rPr>
                      <a:t>Parameter estimation and trend projections</a:t>
                    </a:r>
                    <a:endParaRPr lang="en-CN"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5F03BC57-C4EC-8C90-3509-7F69A8AB8BBE}"/>
                      </a:ext>
                    </a:extLst>
                  </p:cNvPr>
                  <p:cNvSpPr/>
                  <p:nvPr/>
                </p:nvSpPr>
                <p:spPr>
                  <a:xfrm>
                    <a:off x="2282417" y="4125274"/>
                    <a:ext cx="64633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&amp;</a:t>
                    </a:r>
                  </a:p>
                </p:txBody>
              </p:sp>
              <p:sp>
                <p:nvSpPr>
                  <p:cNvPr id="25" name="Rectangle 24">
                    <a:extLst>
                      <a:ext uri="{FF2B5EF4-FFF2-40B4-BE49-F238E27FC236}">
                        <a16:creationId xmlns:a16="http://schemas.microsoft.com/office/drawing/2014/main" id="{5BB6C72F-8822-FD3F-8F02-F8A68ED283C0}"/>
                      </a:ext>
                    </a:extLst>
                  </p:cNvPr>
                  <p:cNvSpPr/>
                  <p:nvPr/>
                </p:nvSpPr>
                <p:spPr>
                  <a:xfrm>
                    <a:off x="1751511" y="4720348"/>
                    <a:ext cx="1665082" cy="769441"/>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Aim</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sp>
              <p:nvSpPr>
                <p:cNvPr id="27" name="TextBox 26">
                  <a:extLst>
                    <a:ext uri="{FF2B5EF4-FFF2-40B4-BE49-F238E27FC236}">
                      <a16:creationId xmlns:a16="http://schemas.microsoft.com/office/drawing/2014/main" id="{71FD4217-D7B5-315A-1904-7CC24013554D}"/>
                    </a:ext>
                  </a:extLst>
                </p:cNvPr>
                <p:cNvSpPr txBox="1"/>
                <p:nvPr/>
              </p:nvSpPr>
              <p:spPr>
                <a:xfrm>
                  <a:off x="3705101" y="3614669"/>
                  <a:ext cx="922729" cy="369332"/>
                </a:xfrm>
                <a:prstGeom prst="rect">
                  <a:avLst/>
                </a:prstGeom>
                <a:noFill/>
              </p:spPr>
              <p:txBody>
                <a:bodyPr wrap="square" rtlCol="0">
                  <a:spAutoFit/>
                </a:bodyPr>
                <a:lstStyle/>
                <a:p>
                  <a:pPr algn="l"/>
                  <a:r>
                    <a:rPr lang="en-CN" dirty="0"/>
                    <a:t>enable</a:t>
                  </a:r>
                </a:p>
              </p:txBody>
            </p:sp>
            <p:sp>
              <p:nvSpPr>
                <p:cNvPr id="28" name="TextBox 27">
                  <a:extLst>
                    <a:ext uri="{FF2B5EF4-FFF2-40B4-BE49-F238E27FC236}">
                      <a16:creationId xmlns:a16="http://schemas.microsoft.com/office/drawing/2014/main" id="{C16EFD36-06E8-CDC6-A203-405C11691FB3}"/>
                    </a:ext>
                  </a:extLst>
                </p:cNvPr>
                <p:cNvSpPr txBox="1"/>
                <p:nvPr/>
              </p:nvSpPr>
              <p:spPr>
                <a:xfrm>
                  <a:off x="3953986" y="5238957"/>
                  <a:ext cx="1158471" cy="369332"/>
                </a:xfrm>
                <a:prstGeom prst="rect">
                  <a:avLst/>
                </a:prstGeom>
                <a:noFill/>
              </p:spPr>
              <p:txBody>
                <a:bodyPr wrap="square" rtlCol="0">
                  <a:spAutoFit/>
                </a:bodyPr>
                <a:lstStyle/>
                <a:p>
                  <a:pPr algn="l"/>
                  <a:r>
                    <a:rPr lang="en-CN" dirty="0"/>
                    <a:t>achieve</a:t>
                  </a:r>
                </a:p>
              </p:txBody>
            </p:sp>
            <p:sp>
              <p:nvSpPr>
                <p:cNvPr id="29" name="TextBox 28">
                  <a:extLst>
                    <a:ext uri="{FF2B5EF4-FFF2-40B4-BE49-F238E27FC236}">
                      <a16:creationId xmlns:a16="http://schemas.microsoft.com/office/drawing/2014/main" id="{3A1F9228-4F2B-0295-4BDE-DD80514F5D1D}"/>
                    </a:ext>
                  </a:extLst>
                </p:cNvPr>
                <p:cNvSpPr txBox="1"/>
                <p:nvPr/>
              </p:nvSpPr>
              <p:spPr>
                <a:xfrm>
                  <a:off x="520783" y="5228180"/>
                  <a:ext cx="1158471" cy="369332"/>
                </a:xfrm>
                <a:prstGeom prst="rect">
                  <a:avLst/>
                </a:prstGeom>
                <a:noFill/>
              </p:spPr>
              <p:txBody>
                <a:bodyPr wrap="square" rtlCol="0">
                  <a:spAutoFit/>
                </a:bodyPr>
                <a:lstStyle/>
                <a:p>
                  <a:pPr algn="l"/>
                  <a:r>
                    <a:rPr lang="en-CN" dirty="0"/>
                    <a:t>achieve</a:t>
                  </a:r>
                </a:p>
              </p:txBody>
            </p:sp>
            <p:sp>
              <p:nvSpPr>
                <p:cNvPr id="30" name="Up Arrow 29">
                  <a:extLst>
                    <a:ext uri="{FF2B5EF4-FFF2-40B4-BE49-F238E27FC236}">
                      <a16:creationId xmlns:a16="http://schemas.microsoft.com/office/drawing/2014/main" id="{D1CC4192-6023-8D90-9838-BD6FFF0820A8}"/>
                    </a:ext>
                  </a:extLst>
                </p:cNvPr>
                <p:cNvSpPr/>
                <p:nvPr/>
              </p:nvSpPr>
              <p:spPr>
                <a:xfrm rot="20955229">
                  <a:off x="3730608" y="5137705"/>
                  <a:ext cx="191502" cy="51580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Down Arrow 16">
                  <a:extLst>
                    <a:ext uri="{FF2B5EF4-FFF2-40B4-BE49-F238E27FC236}">
                      <a16:creationId xmlns:a16="http://schemas.microsoft.com/office/drawing/2014/main" id="{D1E39747-A408-350A-6E9D-B66CBAC3935F}"/>
                    </a:ext>
                  </a:extLst>
                </p:cNvPr>
                <p:cNvSpPr/>
                <p:nvPr/>
              </p:nvSpPr>
              <p:spPr>
                <a:xfrm rot="444846">
                  <a:off x="3539631" y="3560366"/>
                  <a:ext cx="247957" cy="55512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Down Arrow 11">
                  <a:extLst>
                    <a:ext uri="{FF2B5EF4-FFF2-40B4-BE49-F238E27FC236}">
                      <a16:creationId xmlns:a16="http://schemas.microsoft.com/office/drawing/2014/main" id="{94F78C9D-2AE4-1288-7A63-D8EE4230FD7D}"/>
                    </a:ext>
                  </a:extLst>
                </p:cNvPr>
                <p:cNvSpPr/>
                <p:nvPr/>
              </p:nvSpPr>
              <p:spPr>
                <a:xfrm rot="20614606">
                  <a:off x="1253714" y="3587216"/>
                  <a:ext cx="225268" cy="60797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Up Arrow 14">
                  <a:extLst>
                    <a:ext uri="{FF2B5EF4-FFF2-40B4-BE49-F238E27FC236}">
                      <a16:creationId xmlns:a16="http://schemas.microsoft.com/office/drawing/2014/main" id="{734F3E11-2526-FBC3-11EE-34CBCDD7130A}"/>
                    </a:ext>
                  </a:extLst>
                </p:cNvPr>
                <p:cNvSpPr/>
                <p:nvPr/>
              </p:nvSpPr>
              <p:spPr>
                <a:xfrm rot="721370">
                  <a:off x="1470308" y="5062961"/>
                  <a:ext cx="219687" cy="58743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7" name="TextBox 6">
                <a:extLst>
                  <a:ext uri="{FF2B5EF4-FFF2-40B4-BE49-F238E27FC236}">
                    <a16:creationId xmlns:a16="http://schemas.microsoft.com/office/drawing/2014/main" id="{82FB3A0D-9242-BC01-6E43-01D7B74238E1}"/>
                  </a:ext>
                </a:extLst>
              </p:cNvPr>
              <p:cNvSpPr txBox="1"/>
              <p:nvPr/>
            </p:nvSpPr>
            <p:spPr>
              <a:xfrm>
                <a:off x="2623050" y="1634702"/>
                <a:ext cx="1739406"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CN" dirty="0">
                    <a:solidFill>
                      <a:sysClr val="windowText" lastClr="000000"/>
                    </a:solidFill>
                  </a:rPr>
                  <a:t>Satellite measurements</a:t>
                </a:r>
              </a:p>
            </p:txBody>
          </p:sp>
          <p:sp>
            <p:nvSpPr>
              <p:cNvPr id="19" name="TextBox 18">
                <a:extLst>
                  <a:ext uri="{FF2B5EF4-FFF2-40B4-BE49-F238E27FC236}">
                    <a16:creationId xmlns:a16="http://schemas.microsoft.com/office/drawing/2014/main" id="{66AAC2B4-F40C-DB70-644D-1312469DE867}"/>
                  </a:ext>
                </a:extLst>
              </p:cNvPr>
              <p:cNvSpPr txBox="1"/>
              <p:nvPr/>
            </p:nvSpPr>
            <p:spPr>
              <a:xfrm>
                <a:off x="4550205" y="1614050"/>
                <a:ext cx="1100318" cy="66168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CN" dirty="0">
                    <a:solidFill>
                      <a:sysClr val="windowText" lastClr="000000"/>
                    </a:solidFill>
                  </a:rPr>
                  <a:t>GHG forcings </a:t>
                </a:r>
              </a:p>
            </p:txBody>
          </p:sp>
          <p:sp>
            <p:nvSpPr>
              <p:cNvPr id="20" name="TextBox 19">
                <a:extLst>
                  <a:ext uri="{FF2B5EF4-FFF2-40B4-BE49-F238E27FC236}">
                    <a16:creationId xmlns:a16="http://schemas.microsoft.com/office/drawing/2014/main" id="{7913F59C-DD71-157C-F51D-AE085A292E0C}"/>
                  </a:ext>
                </a:extLst>
              </p:cNvPr>
              <p:cNvSpPr txBox="1"/>
              <p:nvPr/>
            </p:nvSpPr>
            <p:spPr>
              <a:xfrm>
                <a:off x="1060845" y="1634702"/>
                <a:ext cx="1374456"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CN" dirty="0">
                    <a:solidFill>
                      <a:sysClr val="windowText" lastClr="000000"/>
                    </a:solidFill>
                  </a:rPr>
                  <a:t>CMIP6 simulators</a:t>
                </a:r>
              </a:p>
            </p:txBody>
          </p:sp>
          <p:sp>
            <p:nvSpPr>
              <p:cNvPr id="21" name="Rectangle 20">
                <a:extLst>
                  <a:ext uri="{FF2B5EF4-FFF2-40B4-BE49-F238E27FC236}">
                    <a16:creationId xmlns:a16="http://schemas.microsoft.com/office/drawing/2014/main" id="{977F9B26-4C65-B100-BA28-7DCCDAC2F6E5}"/>
                  </a:ext>
                </a:extLst>
              </p:cNvPr>
              <p:cNvSpPr/>
              <p:nvPr/>
            </p:nvSpPr>
            <p:spPr>
              <a:xfrm>
                <a:off x="-61374" y="1722917"/>
                <a:ext cx="1129989" cy="523220"/>
              </a:xfrm>
              <a:prstGeom prst="rect">
                <a:avLst/>
              </a:prstGeom>
              <a:noFill/>
            </p:spPr>
            <p:txBody>
              <a:bodyPr wrap="none" lIns="91440" tIns="45720" rIns="91440" bIns="45720">
                <a:spAutoFit/>
              </a:bodyPr>
              <a:lstStyle/>
              <a:p>
                <a:pPr algn="ctr"/>
                <a:r>
                  <a:rPr lang="en-US" sz="2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a:t>
                </a:r>
                <a:endParaRPr lang="en-U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6" name="Down Arrow 25">
                <a:extLst>
                  <a:ext uri="{FF2B5EF4-FFF2-40B4-BE49-F238E27FC236}">
                    <a16:creationId xmlns:a16="http://schemas.microsoft.com/office/drawing/2014/main" id="{AA8040DD-8E3F-F210-FCC2-CD56C326E5A1}"/>
                  </a:ext>
                </a:extLst>
              </p:cNvPr>
              <p:cNvSpPr/>
              <p:nvPr/>
            </p:nvSpPr>
            <p:spPr>
              <a:xfrm>
                <a:off x="1679254" y="2275731"/>
                <a:ext cx="180032" cy="277411"/>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N"/>
              </a:p>
            </p:txBody>
          </p:sp>
          <p:sp>
            <p:nvSpPr>
              <p:cNvPr id="34" name="Down Arrow 33">
                <a:extLst>
                  <a:ext uri="{FF2B5EF4-FFF2-40B4-BE49-F238E27FC236}">
                    <a16:creationId xmlns:a16="http://schemas.microsoft.com/office/drawing/2014/main" id="{71ABAD29-A395-0B91-B361-8CF17363A1F4}"/>
                  </a:ext>
                </a:extLst>
              </p:cNvPr>
              <p:cNvSpPr/>
              <p:nvPr/>
            </p:nvSpPr>
            <p:spPr>
              <a:xfrm>
                <a:off x="3686550" y="2275731"/>
                <a:ext cx="180032" cy="277411"/>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N"/>
              </a:p>
            </p:txBody>
          </p:sp>
          <p:sp>
            <p:nvSpPr>
              <p:cNvPr id="35" name="Down Arrow 34">
                <a:extLst>
                  <a:ext uri="{FF2B5EF4-FFF2-40B4-BE49-F238E27FC236}">
                    <a16:creationId xmlns:a16="http://schemas.microsoft.com/office/drawing/2014/main" id="{AC35FCF6-569B-0616-9D05-7D7F70A728DB}"/>
                  </a:ext>
                </a:extLst>
              </p:cNvPr>
              <p:cNvSpPr/>
              <p:nvPr/>
            </p:nvSpPr>
            <p:spPr>
              <a:xfrm>
                <a:off x="5020012" y="2287591"/>
                <a:ext cx="180032" cy="277411"/>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N"/>
              </a:p>
            </p:txBody>
          </p:sp>
        </p:grpSp>
        <p:sp>
          <p:nvSpPr>
            <p:cNvPr id="6" name="TextBox 5">
              <a:extLst>
                <a:ext uri="{FF2B5EF4-FFF2-40B4-BE49-F238E27FC236}">
                  <a16:creationId xmlns:a16="http://schemas.microsoft.com/office/drawing/2014/main" id="{52224905-EF93-51A0-48B0-09950F02436D}"/>
                </a:ext>
              </a:extLst>
            </p:cNvPr>
            <p:cNvSpPr txBox="1"/>
            <p:nvPr/>
          </p:nvSpPr>
          <p:spPr>
            <a:xfrm>
              <a:off x="2361034" y="3227116"/>
              <a:ext cx="1037468" cy="307777"/>
            </a:xfrm>
            <a:prstGeom prst="rect">
              <a:avLst/>
            </a:prstGeom>
            <a:noFill/>
          </p:spPr>
          <p:txBody>
            <a:bodyPr wrap="square" rtlCol="0">
              <a:spAutoFit/>
            </a:bodyPr>
            <a:lstStyle/>
            <a:p>
              <a:pPr algn="l"/>
              <a:r>
                <a:rPr lang="en-CN" sz="1400" dirty="0"/>
                <a:t>generalise</a:t>
              </a:r>
            </a:p>
          </p:txBody>
        </p:sp>
      </p:grpSp>
    </p:spTree>
    <p:extLst>
      <p:ext uri="{BB962C8B-B14F-4D97-AF65-F5344CB8AC3E}">
        <p14:creationId xmlns:p14="http://schemas.microsoft.com/office/powerpoint/2010/main" val="1329582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5">
            <a:extLst>
              <a:ext uri="{FF2B5EF4-FFF2-40B4-BE49-F238E27FC236}">
                <a16:creationId xmlns:a16="http://schemas.microsoft.com/office/drawing/2014/main" id="{E21C6321-AAB5-5D26-DE65-F70F9E79DA2B}"/>
              </a:ext>
            </a:extLst>
          </p:cNvPr>
          <p:cNvSpPr>
            <a:spLocks noGrp="1"/>
          </p:cNvSpPr>
          <p:nvPr>
            <p:ph type="body" sz="quarter" idx="10"/>
          </p:nvPr>
        </p:nvSpPr>
        <p:spPr/>
        <p:txBody>
          <a:bodyPr/>
          <a:lstStyle/>
          <a:p>
            <a:r>
              <a:rPr lang="en-GB" dirty="0"/>
              <a:t>UCL Faculty of Mathematical &amp; Physical Sciences</a:t>
            </a:r>
          </a:p>
          <a:p>
            <a:r>
              <a:rPr lang="en-GB" dirty="0"/>
              <a:t>Department of Mathematics</a:t>
            </a:r>
          </a:p>
        </p:txBody>
      </p:sp>
      <p:pic>
        <p:nvPicPr>
          <p:cNvPr id="3" name="Picture 2" descr="A hand holding a light bulb and a question mark&#10;&#10;Description automatically generated">
            <a:extLst>
              <a:ext uri="{FF2B5EF4-FFF2-40B4-BE49-F238E27FC236}">
                <a16:creationId xmlns:a16="http://schemas.microsoft.com/office/drawing/2014/main" id="{909E782B-413B-D7E6-EC0D-155B226449E7}"/>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7058" b="4748"/>
          <a:stretch/>
        </p:blipFill>
        <p:spPr>
          <a:xfrm>
            <a:off x="2882900" y="3108635"/>
            <a:ext cx="6394501" cy="3770319"/>
          </a:xfrm>
          <a:prstGeom prst="rect">
            <a:avLst/>
          </a:prstGeom>
        </p:spPr>
      </p:pic>
      <p:pic>
        <p:nvPicPr>
          <p:cNvPr id="9" name="Picture 8" descr="A cartoon character standing next to a green and white letters&#10;&#10;Description automatically generated">
            <a:extLst>
              <a:ext uri="{FF2B5EF4-FFF2-40B4-BE49-F238E27FC236}">
                <a16:creationId xmlns:a16="http://schemas.microsoft.com/office/drawing/2014/main" id="{A0D855B1-914A-308C-E709-7E6AF9BF1315}"/>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t="9711" b="10539"/>
          <a:stretch/>
        </p:blipFill>
        <p:spPr>
          <a:xfrm>
            <a:off x="9277401" y="1433135"/>
            <a:ext cx="2914600" cy="1675500"/>
          </a:xfrm>
          <a:prstGeom prst="rect">
            <a:avLst/>
          </a:prstGeom>
        </p:spPr>
      </p:pic>
      <p:sp>
        <p:nvSpPr>
          <p:cNvPr id="10" name="TextBox 9">
            <a:extLst>
              <a:ext uri="{FF2B5EF4-FFF2-40B4-BE49-F238E27FC236}">
                <a16:creationId xmlns:a16="http://schemas.microsoft.com/office/drawing/2014/main" id="{0205F251-081B-5AD9-E394-E708BD5A9948}"/>
              </a:ext>
            </a:extLst>
          </p:cNvPr>
          <p:cNvSpPr txBox="1"/>
          <p:nvPr/>
        </p:nvSpPr>
        <p:spPr>
          <a:xfrm>
            <a:off x="6738900" y="10288172"/>
            <a:ext cx="3048000" cy="369332"/>
          </a:xfrm>
          <a:prstGeom prst="rect">
            <a:avLst/>
          </a:prstGeom>
          <a:noFill/>
        </p:spPr>
        <p:txBody>
          <a:bodyPr wrap="square" rtlCol="0">
            <a:spAutoFit/>
          </a:bodyPr>
          <a:lstStyle/>
          <a:p>
            <a:r>
              <a:rPr lang="en-CN" sz="900">
                <a:hlinkClick r:id="rId7" tooltip="https://www.flickr.com/photos/137713708@N03/23778637103/"/>
              </a:rPr>
              <a:t>This Photo</a:t>
            </a:r>
            <a:r>
              <a:rPr lang="en-CN" sz="900"/>
              <a:t> by Unknown Author is licensed under </a:t>
            </a:r>
            <a:r>
              <a:rPr lang="en-CN" sz="900">
                <a:hlinkClick r:id="rId8" tooltip="https://creativecommons.org/licenses/by-nc-sa/3.0/"/>
              </a:rPr>
              <a:t>CC BY-SA-NC</a:t>
            </a:r>
            <a:endParaRPr lang="en-CN" sz="900"/>
          </a:p>
        </p:txBody>
      </p:sp>
      <p:sp>
        <p:nvSpPr>
          <p:cNvPr id="16" name="Text Placeholder 10">
            <a:extLst>
              <a:ext uri="{FF2B5EF4-FFF2-40B4-BE49-F238E27FC236}">
                <a16:creationId xmlns:a16="http://schemas.microsoft.com/office/drawing/2014/main" id="{8F56E6DB-2ACC-43B3-407E-5306B2FCDC49}"/>
              </a:ext>
            </a:extLst>
          </p:cNvPr>
          <p:cNvSpPr>
            <a:spLocks noGrp="1"/>
          </p:cNvSpPr>
          <p:nvPr>
            <p:ph type="title"/>
          </p:nvPr>
        </p:nvSpPr>
        <p:spPr>
          <a:xfrm>
            <a:off x="360000" y="1740635"/>
            <a:ext cx="10800690" cy="1368000"/>
          </a:xfrm>
        </p:spPr>
        <p:txBody>
          <a:bodyPr/>
          <a:lstStyle/>
          <a:p>
            <a:r>
              <a:rPr lang="en-CN" sz="3200" dirty="0"/>
              <a:t>Thank you for your attention.</a:t>
            </a:r>
          </a:p>
          <a:p>
            <a:r>
              <a:rPr lang="en-CN" sz="3200" dirty="0"/>
              <a:t>I am happy to answer any questions you have! </a:t>
            </a:r>
          </a:p>
        </p:txBody>
      </p:sp>
    </p:spTree>
    <p:extLst>
      <p:ext uri="{BB962C8B-B14F-4D97-AF65-F5344CB8AC3E}">
        <p14:creationId xmlns:p14="http://schemas.microsoft.com/office/powerpoint/2010/main" val="2136108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C105-FA6E-E459-901E-7B31DF031CE1}"/>
              </a:ext>
            </a:extLst>
          </p:cNvPr>
          <p:cNvSpPr>
            <a:spLocks noGrp="1"/>
          </p:cNvSpPr>
          <p:nvPr>
            <p:ph type="title"/>
          </p:nvPr>
        </p:nvSpPr>
        <p:spPr>
          <a:xfrm>
            <a:off x="1033381" y="900000"/>
            <a:ext cx="8999900" cy="1368000"/>
          </a:xfrm>
        </p:spPr>
        <p:txBody>
          <a:bodyPr/>
          <a:lstStyle/>
          <a:p>
            <a:r>
              <a:rPr lang="en-CN" dirty="0"/>
              <a:t>Outline</a:t>
            </a:r>
          </a:p>
        </p:txBody>
      </p:sp>
      <p:graphicFrame>
        <p:nvGraphicFramePr>
          <p:cNvPr id="5" name="Diagram 4">
            <a:extLst>
              <a:ext uri="{FF2B5EF4-FFF2-40B4-BE49-F238E27FC236}">
                <a16:creationId xmlns:a16="http://schemas.microsoft.com/office/drawing/2014/main" id="{A551CDF7-0316-E757-7F70-3A04FEB83DE9}"/>
              </a:ext>
            </a:extLst>
          </p:cNvPr>
          <p:cNvGraphicFramePr/>
          <p:nvPr>
            <p:extLst>
              <p:ext uri="{D42A27DB-BD31-4B8C-83A1-F6EECF244321}">
                <p14:modId xmlns:p14="http://schemas.microsoft.com/office/powerpoint/2010/main" val="2269076686"/>
              </p:ext>
            </p:extLst>
          </p:nvPr>
        </p:nvGraphicFramePr>
        <p:xfrm>
          <a:off x="1033381" y="1792706"/>
          <a:ext cx="8062494" cy="434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4430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9F62-9F15-5041-728B-B111A4B0AE04}"/>
              </a:ext>
            </a:extLst>
          </p:cNvPr>
          <p:cNvSpPr>
            <a:spLocks noGrp="1"/>
          </p:cNvSpPr>
          <p:nvPr>
            <p:ph type="title"/>
          </p:nvPr>
        </p:nvSpPr>
        <p:spPr>
          <a:xfrm>
            <a:off x="360000" y="595199"/>
            <a:ext cx="8999900" cy="1368000"/>
          </a:xfrm>
        </p:spPr>
        <p:txBody>
          <a:bodyPr/>
          <a:lstStyle/>
          <a:p>
            <a:r>
              <a:rPr lang="en-CN" dirty="0"/>
              <a:t>Introduction</a:t>
            </a:r>
          </a:p>
        </p:txBody>
      </p:sp>
      <p:sp>
        <p:nvSpPr>
          <p:cNvPr id="3" name="Text Placeholder 2">
            <a:extLst>
              <a:ext uri="{FF2B5EF4-FFF2-40B4-BE49-F238E27FC236}">
                <a16:creationId xmlns:a16="http://schemas.microsoft.com/office/drawing/2014/main" id="{4D96D6F3-8D06-F198-D7AD-041D23B8031C}"/>
              </a:ext>
            </a:extLst>
          </p:cNvPr>
          <p:cNvSpPr>
            <a:spLocks noGrp="1"/>
          </p:cNvSpPr>
          <p:nvPr>
            <p:ph type="body" sz="quarter" idx="13"/>
          </p:nvPr>
        </p:nvSpPr>
        <p:spPr>
          <a:xfrm>
            <a:off x="359999" y="1295401"/>
            <a:ext cx="11628801" cy="5050588"/>
          </a:xfrm>
        </p:spPr>
        <p:txBody>
          <a:bodyPr/>
          <a:lstStyle/>
          <a:p>
            <a:r>
              <a:rPr lang="en-CN" b="1" dirty="0"/>
              <a:t>Motivation:</a:t>
            </a:r>
            <a:endParaRPr lang="en-CN" dirty="0"/>
          </a:p>
          <a:p>
            <a:r>
              <a:rPr lang="en-US" sz="1800" dirty="0"/>
              <a:t>The rapid Arctic warming and loss of sea ice lead to significant climatic and environmental issues.</a:t>
            </a:r>
          </a:p>
          <a:p>
            <a:r>
              <a:rPr lang="en-US" sz="1800" dirty="0"/>
              <a:t>Main causes are the natural fluctuations in the climate system and the warming that results from rising levels of greenhouse gas(GHG) emissions.</a:t>
            </a:r>
          </a:p>
          <a:p>
            <a:r>
              <a:rPr lang="en-US" sz="1800" dirty="0"/>
              <a:t>The 6</a:t>
            </a:r>
            <a:r>
              <a:rPr lang="en-US" sz="1800" baseline="30000" dirty="0"/>
              <a:t>th</a:t>
            </a:r>
            <a:r>
              <a:rPr lang="en-US" sz="1800" dirty="0"/>
              <a:t> phase of Coupled Model Intercomparison Project (CMIP6) offers climate projections for the 21</a:t>
            </a:r>
            <a:r>
              <a:rPr lang="en-US" sz="1800" baseline="30000" dirty="0"/>
              <a:t>st</a:t>
            </a:r>
            <a:r>
              <a:rPr lang="en-US" sz="1800" dirty="0"/>
              <a:t> century,</a:t>
            </a:r>
            <a:r>
              <a:rPr lang="en-US" sz="1400" dirty="0">
                <a:solidFill>
                  <a:srgbClr val="000000"/>
                </a:solidFill>
                <a:effectLst/>
              </a:rPr>
              <a:t> </a:t>
            </a:r>
            <a:r>
              <a:rPr lang="en-US" sz="1800" dirty="0"/>
              <a:t>integrating extensive climate models over the world that perform common sets of experiments under different future development pathways.</a:t>
            </a:r>
            <a:endParaRPr lang="en-CN" sz="1800" dirty="0"/>
          </a:p>
        </p:txBody>
      </p:sp>
      <p:sp>
        <p:nvSpPr>
          <p:cNvPr id="6" name="Text Placeholder 2">
            <a:extLst>
              <a:ext uri="{FF2B5EF4-FFF2-40B4-BE49-F238E27FC236}">
                <a16:creationId xmlns:a16="http://schemas.microsoft.com/office/drawing/2014/main" id="{F990E13F-BE43-952F-68EE-E5AB5813501A}"/>
              </a:ext>
            </a:extLst>
          </p:cNvPr>
          <p:cNvSpPr txBox="1">
            <a:spLocks/>
          </p:cNvSpPr>
          <p:nvPr/>
        </p:nvSpPr>
        <p:spPr bwMode="auto">
          <a:xfrm>
            <a:off x="359998" y="3781960"/>
            <a:ext cx="6040802" cy="2937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dirty="0">
                <a:latin typeface="+mn-ea"/>
              </a:rPr>
              <a:t>Shared Socio-economic Pathways (SSPs) </a:t>
            </a:r>
            <a:endParaRPr lang="en-US" dirty="0">
              <a:latin typeface="+mn-ea"/>
            </a:endParaRPr>
          </a:p>
          <a:p>
            <a:r>
              <a:rPr lang="en-US" sz="1800" dirty="0"/>
              <a:t>In the Sixth Assessment Report of the Intergovernmental Panel on Climate Change (IPCC):</a:t>
            </a:r>
          </a:p>
          <a:p>
            <a:r>
              <a:rPr lang="en-US" sz="1800" b="1" dirty="0"/>
              <a:t>SSP126, 245, 370, 58</a:t>
            </a:r>
            <a:r>
              <a:rPr lang="en-US" altLang="zh-CN" sz="1800" b="1" dirty="0"/>
              <a:t>5</a:t>
            </a:r>
            <a:r>
              <a:rPr lang="en-US" sz="1800" b="1" dirty="0"/>
              <a:t> </a:t>
            </a:r>
            <a:r>
              <a:rPr lang="en-US" sz="1800" dirty="0"/>
              <a:t>are future development pathways that correspond to low, intermediate, high, and very high GHG emission scenarios. </a:t>
            </a:r>
          </a:p>
          <a:p>
            <a:r>
              <a:rPr lang="en-US" sz="1800" dirty="0" err="1"/>
              <a:t>ScenarioMIP</a:t>
            </a:r>
            <a:r>
              <a:rPr lang="en-US" sz="1800" dirty="0"/>
              <a:t> (in CMIP6) provides simulations under these SSP settings, and its outputs help with climate projections and uncertainty quantification.</a:t>
            </a:r>
          </a:p>
          <a:p>
            <a:endParaRPr lang="en-CN" dirty="0"/>
          </a:p>
          <a:p>
            <a:endParaRPr lang="en-CN" dirty="0"/>
          </a:p>
        </p:txBody>
      </p:sp>
      <p:sp>
        <p:nvSpPr>
          <p:cNvPr id="9" name="TextBox 8">
            <a:extLst>
              <a:ext uri="{FF2B5EF4-FFF2-40B4-BE49-F238E27FC236}">
                <a16:creationId xmlns:a16="http://schemas.microsoft.com/office/drawing/2014/main" id="{78943843-CDA5-3B7C-93AB-CC28C6B28BC3}"/>
              </a:ext>
            </a:extLst>
          </p:cNvPr>
          <p:cNvSpPr txBox="1"/>
          <p:nvPr/>
        </p:nvSpPr>
        <p:spPr>
          <a:xfrm>
            <a:off x="6654800" y="6371389"/>
            <a:ext cx="5029200" cy="523220"/>
          </a:xfrm>
          <a:prstGeom prst="rect">
            <a:avLst/>
          </a:prstGeom>
          <a:noFill/>
        </p:spPr>
        <p:txBody>
          <a:bodyPr wrap="square" rtlCol="0">
            <a:spAutoFit/>
          </a:bodyPr>
          <a:lstStyle/>
          <a:p>
            <a:r>
              <a:rPr lang="en-CN" sz="1400" dirty="0"/>
              <a:t>Figure 1: SSPs </a:t>
            </a:r>
            <a:r>
              <a:rPr lang="en-US" sz="1400" dirty="0"/>
              <a:t>in </a:t>
            </a:r>
            <a:r>
              <a:rPr lang="en-US" sz="1400" dirty="0" err="1"/>
              <a:t>ScenarioMIP</a:t>
            </a:r>
            <a:r>
              <a:rPr lang="en-US" sz="1400" dirty="0"/>
              <a:t>. Dark blue cells are the basic scenarios SSP 126, 245, 370, 585.</a:t>
            </a:r>
          </a:p>
        </p:txBody>
      </p:sp>
      <p:pic>
        <p:nvPicPr>
          <p:cNvPr id="11" name="Picture 10" descr="A graph with blue and white squares&#10;&#10;Description automatically generated">
            <a:extLst>
              <a:ext uri="{FF2B5EF4-FFF2-40B4-BE49-F238E27FC236}">
                <a16:creationId xmlns:a16="http://schemas.microsoft.com/office/drawing/2014/main" id="{A7FF56E9-C3C6-3E42-72D5-CF2EDF1D5C55}"/>
              </a:ext>
            </a:extLst>
          </p:cNvPr>
          <p:cNvPicPr>
            <a:picLocks noChangeAspect="1"/>
          </p:cNvPicPr>
          <p:nvPr/>
        </p:nvPicPr>
        <p:blipFill>
          <a:blip r:embed="rId4"/>
          <a:stretch>
            <a:fillRect/>
          </a:stretch>
        </p:blipFill>
        <p:spPr>
          <a:xfrm>
            <a:off x="6794500" y="3303001"/>
            <a:ext cx="4635500" cy="3107402"/>
          </a:xfrm>
          <a:prstGeom prst="rect">
            <a:avLst/>
          </a:prstGeom>
        </p:spPr>
      </p:pic>
    </p:spTree>
    <p:extLst>
      <p:ext uri="{BB962C8B-B14F-4D97-AF65-F5344CB8AC3E}">
        <p14:creationId xmlns:p14="http://schemas.microsoft.com/office/powerpoint/2010/main" val="1743911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6904-BA26-11B7-F1E9-885345C37488}"/>
              </a:ext>
            </a:extLst>
          </p:cNvPr>
          <p:cNvSpPr>
            <a:spLocks noGrp="1"/>
          </p:cNvSpPr>
          <p:nvPr>
            <p:ph type="title"/>
          </p:nvPr>
        </p:nvSpPr>
        <p:spPr>
          <a:xfrm>
            <a:off x="360000" y="899999"/>
            <a:ext cx="8999900" cy="789101"/>
          </a:xfrm>
        </p:spPr>
        <p:txBody>
          <a:bodyPr/>
          <a:lstStyle/>
          <a:p>
            <a:r>
              <a:rPr lang="en-CN" dirty="0"/>
              <a:t>Related work</a:t>
            </a:r>
          </a:p>
        </p:txBody>
      </p:sp>
      <p:sp>
        <p:nvSpPr>
          <p:cNvPr id="3" name="Text Placeholder 2">
            <a:extLst>
              <a:ext uri="{FF2B5EF4-FFF2-40B4-BE49-F238E27FC236}">
                <a16:creationId xmlns:a16="http://schemas.microsoft.com/office/drawing/2014/main" id="{274FF976-6483-9A80-C596-CA1D37A21334}"/>
              </a:ext>
            </a:extLst>
          </p:cNvPr>
          <p:cNvSpPr>
            <a:spLocks noGrp="1"/>
          </p:cNvSpPr>
          <p:nvPr>
            <p:ph type="body" sz="quarter" idx="13"/>
          </p:nvPr>
        </p:nvSpPr>
        <p:spPr>
          <a:xfrm>
            <a:off x="6207891" y="1541419"/>
            <a:ext cx="5373327" cy="3775162"/>
          </a:xfrm>
        </p:spPr>
        <p:txBody>
          <a:bodyPr/>
          <a:lstStyle/>
          <a:p>
            <a:pPr marL="0" indent="0">
              <a:buNone/>
            </a:pPr>
            <a:endParaRPr lang="en-US" sz="2000" dirty="0"/>
          </a:p>
          <a:p>
            <a:r>
              <a:rPr lang="en-CN" dirty="0"/>
              <a:t>Inspirations from principled statistical methods in climate projections</a:t>
            </a:r>
            <a:endParaRPr lang="en-CN" strike="sngStrike" dirty="0"/>
          </a:p>
          <a:p>
            <a:r>
              <a:rPr lang="en-CN" sz="1600" dirty="0"/>
              <a:t>Bayesian framework is helpful when there are multiple models.</a:t>
            </a:r>
          </a:p>
          <a:p>
            <a:r>
              <a:rPr lang="en-US" sz="1600" dirty="0"/>
              <a:t>Shared discrepancy structure for ensemble of climate model simulations</a:t>
            </a:r>
            <a:r>
              <a:rPr lang="en-CN" sz="1600" dirty="0"/>
              <a:t> helps with uncertainty quantification.</a:t>
            </a:r>
          </a:p>
          <a:p>
            <a:r>
              <a:rPr lang="en-CN" sz="1600" dirty="0"/>
              <a:t>Incorporation of energy balance models (EBMs) for joining the climate trends with external forcings.</a:t>
            </a:r>
          </a:p>
          <a:p>
            <a:r>
              <a:rPr lang="en-CN" sz="1600" dirty="0"/>
              <a:t>Posterior sampling is effective for uncertainty quantification.</a:t>
            </a:r>
          </a:p>
        </p:txBody>
      </p:sp>
      <p:sp>
        <p:nvSpPr>
          <p:cNvPr id="7" name="TextBox 6">
            <a:extLst>
              <a:ext uri="{FF2B5EF4-FFF2-40B4-BE49-F238E27FC236}">
                <a16:creationId xmlns:a16="http://schemas.microsoft.com/office/drawing/2014/main" id="{24B37B79-D0A9-DC37-F945-20011EDEB0C3}"/>
              </a:ext>
            </a:extLst>
          </p:cNvPr>
          <p:cNvSpPr txBox="1"/>
          <p:nvPr/>
        </p:nvSpPr>
        <p:spPr>
          <a:xfrm>
            <a:off x="359999" y="1971678"/>
            <a:ext cx="4139430" cy="3042884"/>
          </a:xfrm>
          <a:prstGeom prst="rect">
            <a:avLst/>
          </a:prstGeom>
          <a:noFill/>
        </p:spPr>
        <p:txBody>
          <a:bodyPr wrap="square">
            <a:spAutoFit/>
          </a:bodyPr>
          <a:lstStyle/>
          <a:p>
            <a:pPr marL="225425" marR="0" lvl="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a:pPr>
            <a:r>
              <a:rPr kumimoji="0" lang="en-CN" sz="2400" b="0" i="0" u="none" strike="noStrike" kern="1200" cap="none" spc="0" normalizeH="0" baseline="0" noProof="0" dirty="0">
                <a:ln>
                  <a:noFill/>
                </a:ln>
                <a:solidFill>
                  <a:prstClr val="black"/>
                </a:solidFill>
                <a:effectLst/>
                <a:uLnTx/>
                <a:uFillTx/>
                <a:latin typeface="Arial"/>
                <a:ea typeface="+mn-ea"/>
                <a:cs typeface="+mn-cs"/>
              </a:rPr>
              <a:t>Heuristic approaches in sea ice projections</a:t>
            </a:r>
          </a:p>
          <a:p>
            <a:pPr marL="225425" marR="0" lvl="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Linear regressions. </a:t>
            </a:r>
          </a:p>
          <a:p>
            <a:pPr marL="225425" marR="0" lvl="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Weighted averages of selected climate model simulations.</a:t>
            </a:r>
          </a:p>
          <a:p>
            <a:pPr marL="225425" marR="0" lvl="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a:pPr>
            <a:r>
              <a:rPr lang="en-US" sz="1600" dirty="0">
                <a:solidFill>
                  <a:prstClr val="black"/>
                </a:solidFill>
                <a:latin typeface="Arial"/>
              </a:rPr>
              <a:t>Unsatisfied performance in long-term projection and uncertainty quantification.</a:t>
            </a: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a:p>
            <a:pPr marL="225425" marR="0" lvl="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Combining the real-world quantity and many climate models can be beneficial but challenging.</a:t>
            </a:r>
          </a:p>
        </p:txBody>
      </p:sp>
      <p:sp>
        <p:nvSpPr>
          <p:cNvPr id="8" name="Right Arrow 7">
            <a:extLst>
              <a:ext uri="{FF2B5EF4-FFF2-40B4-BE49-F238E27FC236}">
                <a16:creationId xmlns:a16="http://schemas.microsoft.com/office/drawing/2014/main" id="{AD2AF08D-5955-1945-DA96-2AC54A00D8B1}"/>
              </a:ext>
            </a:extLst>
          </p:cNvPr>
          <p:cNvSpPr/>
          <p:nvPr/>
        </p:nvSpPr>
        <p:spPr>
          <a:xfrm>
            <a:off x="4317356" y="3275635"/>
            <a:ext cx="1666755" cy="2662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651B96DF-0864-F4A6-7EC7-0DBCFD03A4A6}"/>
              </a:ext>
            </a:extLst>
          </p:cNvPr>
          <p:cNvSpPr txBox="1"/>
          <p:nvPr/>
        </p:nvSpPr>
        <p:spPr>
          <a:xfrm>
            <a:off x="4317355" y="2751362"/>
            <a:ext cx="1666755" cy="646331"/>
          </a:xfrm>
          <a:prstGeom prst="rect">
            <a:avLst/>
          </a:prstGeom>
          <a:noFill/>
        </p:spPr>
        <p:txBody>
          <a:bodyPr wrap="square" rtlCol="0">
            <a:spAutoFit/>
          </a:bodyPr>
          <a:lstStyle/>
          <a:p>
            <a:pPr algn="l"/>
            <a:r>
              <a:rPr lang="en-CN" dirty="0"/>
              <a:t>Challenges &amp; Imperfection</a:t>
            </a:r>
          </a:p>
        </p:txBody>
      </p:sp>
      <p:sp>
        <p:nvSpPr>
          <p:cNvPr id="11" name="TextBox 10">
            <a:extLst>
              <a:ext uri="{FF2B5EF4-FFF2-40B4-BE49-F238E27FC236}">
                <a16:creationId xmlns:a16="http://schemas.microsoft.com/office/drawing/2014/main" id="{6D041799-A941-A763-48BC-BE3EE33BA03D}"/>
              </a:ext>
            </a:extLst>
          </p:cNvPr>
          <p:cNvSpPr txBox="1"/>
          <p:nvPr/>
        </p:nvSpPr>
        <p:spPr>
          <a:xfrm>
            <a:off x="942152" y="5666006"/>
            <a:ext cx="10531477" cy="92333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800" dirty="0"/>
              <a:t>Based on satellite measurements of Arctic sea ice extent and multiple global climate model outputs in CMIP6, we aim to project the future Arctic sea ice in the 21</a:t>
            </a:r>
            <a:r>
              <a:rPr lang="en-US" sz="1800" baseline="30000" dirty="0"/>
              <a:t>st</a:t>
            </a:r>
            <a:r>
              <a:rPr lang="en-US" sz="1800" dirty="0"/>
              <a:t> century under four different greenhouse gas emission scenarios, and quantify the associated uncertainties.</a:t>
            </a:r>
            <a:endParaRPr lang="en-CN" dirty="0"/>
          </a:p>
        </p:txBody>
      </p:sp>
      <p:sp>
        <p:nvSpPr>
          <p:cNvPr id="12" name="Rectangle 11">
            <a:extLst>
              <a:ext uri="{FF2B5EF4-FFF2-40B4-BE49-F238E27FC236}">
                <a16:creationId xmlns:a16="http://schemas.microsoft.com/office/drawing/2014/main" id="{DADCC249-FE43-05ED-D06C-DFDD9FACBFF5}"/>
              </a:ext>
            </a:extLst>
          </p:cNvPr>
          <p:cNvSpPr/>
          <p:nvPr/>
        </p:nvSpPr>
        <p:spPr>
          <a:xfrm>
            <a:off x="718371" y="4814499"/>
            <a:ext cx="1728528" cy="923330"/>
          </a:xfrm>
          <a:prstGeom prst="rect">
            <a:avLst/>
          </a:prstGeom>
          <a:noFill/>
        </p:spPr>
        <p:txBody>
          <a:bodyPr wrap="squar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Aim</a:t>
            </a:r>
          </a:p>
        </p:txBody>
      </p:sp>
    </p:spTree>
    <p:extLst>
      <p:ext uri="{BB962C8B-B14F-4D97-AF65-F5344CB8AC3E}">
        <p14:creationId xmlns:p14="http://schemas.microsoft.com/office/powerpoint/2010/main" val="150055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down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strips(downLeft)">
                                      <p:cBhvr>
                                        <p:cTn id="20" dur="500"/>
                                        <p:tgtEl>
                                          <p:spTgt spid="12"/>
                                        </p:tgtEl>
                                      </p:cBhvr>
                                    </p:animEffect>
                                  </p:childTnLst>
                                </p:cTn>
                              </p:par>
                              <p:par>
                                <p:cTn id="21" presetID="18" presetClass="entr" presetSubtype="1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trips(down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p:bldP spid="11" grpId="0" animBg="1"/>
      <p:bldP spid="12"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9779-0189-47F2-4FD9-209780AC3234}"/>
              </a:ext>
            </a:extLst>
          </p:cNvPr>
          <p:cNvSpPr>
            <a:spLocks noGrp="1"/>
          </p:cNvSpPr>
          <p:nvPr>
            <p:ph type="title"/>
          </p:nvPr>
        </p:nvSpPr>
        <p:spPr/>
        <p:txBody>
          <a:bodyPr/>
          <a:lstStyle/>
          <a:p>
            <a:r>
              <a:rPr lang="en-US" dirty="0"/>
              <a:t>D</a:t>
            </a:r>
            <a:r>
              <a:rPr lang="en-CN" dirty="0"/>
              <a:t>ata </a:t>
            </a:r>
          </a:p>
        </p:txBody>
      </p:sp>
      <p:sp>
        <p:nvSpPr>
          <p:cNvPr id="3" name="Text Placeholder 2">
            <a:extLst>
              <a:ext uri="{FF2B5EF4-FFF2-40B4-BE49-F238E27FC236}">
                <a16:creationId xmlns:a16="http://schemas.microsoft.com/office/drawing/2014/main" id="{6BB03DCB-A586-9FAF-5A33-2DE74FB630BF}"/>
              </a:ext>
            </a:extLst>
          </p:cNvPr>
          <p:cNvSpPr>
            <a:spLocks noGrp="1"/>
          </p:cNvSpPr>
          <p:nvPr>
            <p:ph type="body" sz="quarter" idx="13"/>
          </p:nvPr>
        </p:nvSpPr>
        <p:spPr>
          <a:xfrm>
            <a:off x="360000" y="1574800"/>
            <a:ext cx="10439064" cy="4437201"/>
          </a:xfrm>
        </p:spPr>
        <p:txBody>
          <a:bodyPr/>
          <a:lstStyle/>
          <a:p>
            <a:r>
              <a:rPr lang="en-CN" dirty="0"/>
              <a:t>Satellite measurement data, 1979-2022</a:t>
            </a:r>
          </a:p>
          <a:p>
            <a:pPr marL="0" indent="0">
              <a:buNone/>
            </a:pPr>
            <a:r>
              <a:rPr lang="en-US" sz="1600" dirty="0"/>
              <a:t>The passive microwave satellite data record which provides consistent estimates of sea ice extent (in million km</a:t>
            </a:r>
            <a:r>
              <a:rPr lang="en-US" sz="1600" baseline="30000" dirty="0"/>
              <a:t>2</a:t>
            </a:r>
            <a:r>
              <a:rPr lang="en-US" sz="1600" dirty="0"/>
              <a:t>).</a:t>
            </a:r>
            <a:endParaRPr lang="en-CN" sz="1600" dirty="0"/>
          </a:p>
          <a:p>
            <a:pPr marL="0" indent="0">
              <a:buNone/>
            </a:pPr>
            <a:r>
              <a:rPr kumimoji="0" lang="en-CN" sz="1600" b="0" i="0" u="none" strike="noStrike" kern="1200" cap="none" spc="0" normalizeH="0" baseline="0" noProof="0" dirty="0">
                <a:ln>
                  <a:noFill/>
                </a:ln>
                <a:solidFill>
                  <a:prstClr val="black"/>
                </a:solidFill>
                <a:effectLst/>
                <a:uLnTx/>
                <a:uFillTx/>
                <a:latin typeface="Arial"/>
                <a:ea typeface="+mn-ea"/>
                <a:cs typeface="+mn-cs"/>
              </a:rPr>
              <a:t>Data source: </a:t>
            </a:r>
            <a:r>
              <a:rPr lang="en-US" sz="1600" dirty="0">
                <a:solidFill>
                  <a:srgbClr val="000000"/>
                </a:solidFill>
                <a:effectLst/>
              </a:rPr>
              <a:t>NASA National Snow and Ice Data Center (NSIDC).</a:t>
            </a:r>
            <a:endParaRPr lang="en-CN" sz="1600" dirty="0"/>
          </a:p>
        </p:txBody>
      </p:sp>
      <p:pic>
        <p:nvPicPr>
          <p:cNvPr id="5" name="Picture 4" descr="A graph of a number of data&#10;&#10;Description automatically generated with medium confidence">
            <a:extLst>
              <a:ext uri="{FF2B5EF4-FFF2-40B4-BE49-F238E27FC236}">
                <a16:creationId xmlns:a16="http://schemas.microsoft.com/office/drawing/2014/main" id="{5F44BE6A-54DD-95BE-9B4F-BEC5F89D025B}"/>
              </a:ext>
            </a:extLst>
          </p:cNvPr>
          <p:cNvPicPr>
            <a:picLocks noChangeAspect="1"/>
          </p:cNvPicPr>
          <p:nvPr/>
        </p:nvPicPr>
        <p:blipFill rotWithShape="1">
          <a:blip r:embed="rId4"/>
          <a:srcRect t="9003" b="1445"/>
          <a:stretch/>
        </p:blipFill>
        <p:spPr>
          <a:xfrm>
            <a:off x="6458306" y="2525599"/>
            <a:ext cx="5145513" cy="3613402"/>
          </a:xfrm>
          <a:prstGeom prst="rect">
            <a:avLst/>
          </a:prstGeom>
        </p:spPr>
      </p:pic>
      <p:pic>
        <p:nvPicPr>
          <p:cNvPr id="7" name="Picture 6" descr="A comparison of the world map&#10;&#10;Description automatically generated with medium confidence">
            <a:extLst>
              <a:ext uri="{FF2B5EF4-FFF2-40B4-BE49-F238E27FC236}">
                <a16:creationId xmlns:a16="http://schemas.microsoft.com/office/drawing/2014/main" id="{E447DE2D-7BAC-1034-1022-04E2BE88ECA5}"/>
              </a:ext>
            </a:extLst>
          </p:cNvPr>
          <p:cNvPicPr>
            <a:picLocks noChangeAspect="1"/>
          </p:cNvPicPr>
          <p:nvPr/>
        </p:nvPicPr>
        <p:blipFill rotWithShape="1">
          <a:blip r:embed="rId5"/>
          <a:srcRect t="5766" b="9478"/>
          <a:stretch/>
        </p:blipFill>
        <p:spPr>
          <a:xfrm>
            <a:off x="600880" y="2705151"/>
            <a:ext cx="5379961" cy="3419900"/>
          </a:xfrm>
          <a:prstGeom prst="rect">
            <a:avLst/>
          </a:prstGeom>
        </p:spPr>
      </p:pic>
      <p:sp>
        <p:nvSpPr>
          <p:cNvPr id="4" name="TextBox 3">
            <a:extLst>
              <a:ext uri="{FF2B5EF4-FFF2-40B4-BE49-F238E27FC236}">
                <a16:creationId xmlns:a16="http://schemas.microsoft.com/office/drawing/2014/main" id="{1E0D2782-5FB7-E3E5-DF6B-A925D9E4D9AE}"/>
              </a:ext>
            </a:extLst>
          </p:cNvPr>
          <p:cNvSpPr txBox="1"/>
          <p:nvPr/>
        </p:nvSpPr>
        <p:spPr>
          <a:xfrm>
            <a:off x="6350860" y="6175851"/>
            <a:ext cx="5430760" cy="523220"/>
          </a:xfrm>
          <a:prstGeom prst="rect">
            <a:avLst/>
          </a:prstGeom>
          <a:noFill/>
        </p:spPr>
        <p:txBody>
          <a:bodyPr wrap="square" rtlCol="0">
            <a:spAutoFit/>
          </a:bodyPr>
          <a:lstStyle/>
          <a:p>
            <a:pPr algn="l"/>
            <a:r>
              <a:rPr lang="en-US" sz="1400" dirty="0">
                <a:solidFill>
                  <a:srgbClr val="000000"/>
                </a:solidFill>
                <a:effectLst/>
              </a:rPr>
              <a:t>Figure 3: Satellite measured annual minimum Arctic sea ice area excluding pole hole, 1979-2022.</a:t>
            </a:r>
            <a:endParaRPr lang="en-CN" sz="1400" dirty="0"/>
          </a:p>
        </p:txBody>
      </p:sp>
      <p:sp>
        <p:nvSpPr>
          <p:cNvPr id="6" name="TextBox 5">
            <a:extLst>
              <a:ext uri="{FF2B5EF4-FFF2-40B4-BE49-F238E27FC236}">
                <a16:creationId xmlns:a16="http://schemas.microsoft.com/office/drawing/2014/main" id="{91C5EC59-4650-E86E-7B59-BE39ABB798E3}"/>
              </a:ext>
            </a:extLst>
          </p:cNvPr>
          <p:cNvSpPr txBox="1"/>
          <p:nvPr/>
        </p:nvSpPr>
        <p:spPr>
          <a:xfrm>
            <a:off x="537380" y="6163582"/>
            <a:ext cx="5813480" cy="523220"/>
          </a:xfrm>
          <a:prstGeom prst="rect">
            <a:avLst/>
          </a:prstGeom>
          <a:noFill/>
        </p:spPr>
        <p:txBody>
          <a:bodyPr wrap="square" rtlCol="0">
            <a:spAutoFit/>
          </a:bodyPr>
          <a:lstStyle/>
          <a:p>
            <a:pPr algn="l"/>
            <a:r>
              <a:rPr lang="en-US" sz="1400" dirty="0">
                <a:solidFill>
                  <a:srgbClr val="000000"/>
                </a:solidFill>
                <a:effectLst/>
              </a:rPr>
              <a:t>Figure 2:</a:t>
            </a:r>
            <a:r>
              <a:rPr lang="zh-CN" altLang="en-US" sz="1400" dirty="0">
                <a:solidFill>
                  <a:srgbClr val="000000"/>
                </a:solidFill>
                <a:effectLst/>
              </a:rPr>
              <a:t> </a:t>
            </a:r>
            <a:r>
              <a:rPr lang="en-US" sz="1400" dirty="0">
                <a:solidFill>
                  <a:srgbClr val="000000"/>
                </a:solidFill>
                <a:effectLst/>
              </a:rPr>
              <a:t>Distribution of Arctic sea ice fraction in September 1979</a:t>
            </a:r>
            <a:r>
              <a:rPr lang="zh-CN" altLang="en-US" sz="1400" dirty="0">
                <a:solidFill>
                  <a:srgbClr val="000000"/>
                </a:solidFill>
                <a:effectLst/>
              </a:rPr>
              <a:t> </a:t>
            </a:r>
            <a:r>
              <a:rPr lang="en-US" sz="1400" dirty="0">
                <a:solidFill>
                  <a:srgbClr val="000000"/>
                </a:solidFill>
                <a:effectLst/>
              </a:rPr>
              <a:t>(left) and September 2022</a:t>
            </a:r>
            <a:r>
              <a:rPr lang="zh-CN" altLang="en-US" sz="1400" dirty="0">
                <a:solidFill>
                  <a:srgbClr val="000000"/>
                </a:solidFill>
                <a:effectLst/>
              </a:rPr>
              <a:t> </a:t>
            </a:r>
            <a:r>
              <a:rPr lang="en-US" sz="1400" dirty="0">
                <a:solidFill>
                  <a:srgbClr val="000000"/>
                </a:solidFill>
                <a:effectLst/>
              </a:rPr>
              <a:t>(right) in polar stereographic projection.</a:t>
            </a:r>
            <a:r>
              <a:rPr lang="zh-CN" altLang="en-US" sz="1400" dirty="0">
                <a:solidFill>
                  <a:srgbClr val="000000"/>
                </a:solidFill>
                <a:effectLst/>
              </a:rPr>
              <a:t> </a:t>
            </a:r>
            <a:endParaRPr lang="en-CN" sz="1400" dirty="0"/>
          </a:p>
        </p:txBody>
      </p:sp>
    </p:spTree>
    <p:extLst>
      <p:ext uri="{BB962C8B-B14F-4D97-AF65-F5344CB8AC3E}">
        <p14:creationId xmlns:p14="http://schemas.microsoft.com/office/powerpoint/2010/main" val="134229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D18A2-76E4-3637-897F-31C2BCB628E1}"/>
              </a:ext>
            </a:extLst>
          </p:cNvPr>
          <p:cNvSpPr>
            <a:spLocks noGrp="1"/>
          </p:cNvSpPr>
          <p:nvPr>
            <p:ph type="title"/>
          </p:nvPr>
        </p:nvSpPr>
        <p:spPr/>
        <p:txBody>
          <a:bodyPr/>
          <a:lstStyle/>
          <a:p>
            <a:r>
              <a:rPr lang="en-CN" dirty="0"/>
              <a:t>Data </a:t>
            </a:r>
          </a:p>
        </p:txBody>
      </p:sp>
      <p:sp>
        <p:nvSpPr>
          <p:cNvPr id="3" name="Text Placeholder 2">
            <a:extLst>
              <a:ext uri="{FF2B5EF4-FFF2-40B4-BE49-F238E27FC236}">
                <a16:creationId xmlns:a16="http://schemas.microsoft.com/office/drawing/2014/main" id="{D1C08536-0890-4528-B4B3-706197A481DC}"/>
              </a:ext>
            </a:extLst>
          </p:cNvPr>
          <p:cNvSpPr>
            <a:spLocks noGrp="1"/>
          </p:cNvSpPr>
          <p:nvPr>
            <p:ph type="body" sz="quarter" idx="13"/>
          </p:nvPr>
        </p:nvSpPr>
        <p:spPr>
          <a:xfrm>
            <a:off x="287569" y="1659582"/>
            <a:ext cx="5736002" cy="5042556"/>
          </a:xfrm>
        </p:spPr>
        <p:txBody>
          <a:bodyPr/>
          <a:lstStyle/>
          <a:p>
            <a:r>
              <a:rPr lang="en-CN" dirty="0"/>
              <a:t>Ensemble of CMIP6 simulators</a:t>
            </a:r>
          </a:p>
          <a:p>
            <a:pPr marL="0" indent="0">
              <a:buNone/>
            </a:pPr>
            <a:r>
              <a:rPr lang="en-CN" sz="1600" dirty="0"/>
              <a:t>Data source: </a:t>
            </a:r>
            <a:r>
              <a:rPr lang="en-US" sz="1600" dirty="0"/>
              <a:t>CMIP6 Data Portal, under SSP 126, 245, 370 and 585 experiments.</a:t>
            </a:r>
          </a:p>
          <a:p>
            <a:pPr marL="0" indent="0">
              <a:buNone/>
            </a:pPr>
            <a:r>
              <a:rPr lang="en-US" sz="1600" dirty="0"/>
              <a:t>“</a:t>
            </a:r>
            <a:r>
              <a:rPr lang="en-US" sz="1600" dirty="0">
                <a:highlight>
                  <a:srgbClr val="C0C0C0"/>
                </a:highlight>
              </a:rPr>
              <a:t>Simulators</a:t>
            </a:r>
            <a:r>
              <a:rPr lang="en-US" sz="1600" dirty="0"/>
              <a:t>” – the climate models that participate in the CMIP6 who generate sea ice simulations.</a:t>
            </a:r>
          </a:p>
          <a:p>
            <a:pPr marL="0" indent="0">
              <a:buNone/>
            </a:pPr>
            <a:r>
              <a:rPr lang="en-US" sz="1600" dirty="0"/>
              <a:t>“</a:t>
            </a:r>
            <a:r>
              <a:rPr lang="en-US" sz="1600" dirty="0">
                <a:highlight>
                  <a:srgbClr val="C0C0C0"/>
                </a:highlight>
              </a:rPr>
              <a:t>Runs</a:t>
            </a:r>
            <a:r>
              <a:rPr lang="en-US" sz="1600" dirty="0"/>
              <a:t>” – sometimes simulators have multiple runs under different settings of initial inputs and perturbations.</a:t>
            </a:r>
          </a:p>
          <a:p>
            <a:pPr marL="0" indent="0">
              <a:buNone/>
            </a:pPr>
            <a:r>
              <a:rPr lang="en-US" sz="1600" dirty="0"/>
              <a:t>“</a:t>
            </a:r>
            <a:r>
              <a:rPr lang="en-US" sz="1600" dirty="0">
                <a:highlight>
                  <a:srgbClr val="C0C0C0"/>
                </a:highlight>
              </a:rPr>
              <a:t>Multi-model Ensemble</a:t>
            </a:r>
            <a:r>
              <a:rPr lang="en-US" sz="1600" dirty="0"/>
              <a:t>” – the collection of outputs from different simulators.</a:t>
            </a:r>
          </a:p>
          <a:p>
            <a:pPr marL="0" indent="0">
              <a:buNone/>
            </a:pPr>
            <a:r>
              <a:rPr lang="en-US" sz="1600" dirty="0"/>
              <a:t>There are 36 simulators in total, and there are 91, 162, 143, and 133 runs in SSP126, 245, 370, and 585 experiments, respectively.</a:t>
            </a:r>
            <a:br>
              <a:rPr lang="en-US" sz="1600" dirty="0"/>
            </a:br>
            <a:endParaRPr lang="en-US" sz="1600" dirty="0"/>
          </a:p>
          <a:p>
            <a:pPr marL="0" indent="0">
              <a:buNone/>
            </a:pPr>
            <a:r>
              <a:rPr lang="en-US" sz="1600" dirty="0"/>
              <a:t>A log transformation is applied to the sea</a:t>
            </a:r>
            <a:r>
              <a:rPr lang="en-CN" sz="1600" dirty="0"/>
              <a:t> ice data for subsequent analysis. </a:t>
            </a:r>
            <a:endParaRPr lang="en-US" sz="1600" dirty="0"/>
          </a:p>
        </p:txBody>
      </p:sp>
      <p:pic>
        <p:nvPicPr>
          <p:cNvPr id="11" name="Picture 10" descr="A group of graphs showing different types of satellite measurements&#10;&#10;Description automatically generated">
            <a:extLst>
              <a:ext uri="{FF2B5EF4-FFF2-40B4-BE49-F238E27FC236}">
                <a16:creationId xmlns:a16="http://schemas.microsoft.com/office/drawing/2014/main" id="{8A636FA5-2B4A-DFDD-E557-FC470E3CE8A4}"/>
              </a:ext>
            </a:extLst>
          </p:cNvPr>
          <p:cNvPicPr>
            <a:picLocks noChangeAspect="1"/>
          </p:cNvPicPr>
          <p:nvPr/>
        </p:nvPicPr>
        <p:blipFill rotWithShape="1">
          <a:blip r:embed="rId3"/>
          <a:srcRect t="5607" b="586"/>
          <a:stretch/>
        </p:blipFill>
        <p:spPr>
          <a:xfrm>
            <a:off x="6168431" y="1511300"/>
            <a:ext cx="5782227" cy="4266736"/>
          </a:xfrm>
          <a:prstGeom prst="rect">
            <a:avLst/>
          </a:prstGeom>
        </p:spPr>
      </p:pic>
      <p:pic>
        <p:nvPicPr>
          <p:cNvPr id="13" name="Picture 12" descr="A close-up of a black text&#10;&#10;Description automatically generated">
            <a:extLst>
              <a:ext uri="{FF2B5EF4-FFF2-40B4-BE49-F238E27FC236}">
                <a16:creationId xmlns:a16="http://schemas.microsoft.com/office/drawing/2014/main" id="{663A2B5C-E095-31B4-CB12-94D73B2A55C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5886" y="5887978"/>
            <a:ext cx="2976613" cy="814160"/>
          </a:xfrm>
          <a:prstGeom prst="rect">
            <a:avLst/>
          </a:prstGeom>
        </p:spPr>
      </p:pic>
      <p:sp>
        <p:nvSpPr>
          <p:cNvPr id="5" name="TextBox 4">
            <a:extLst>
              <a:ext uri="{FF2B5EF4-FFF2-40B4-BE49-F238E27FC236}">
                <a16:creationId xmlns:a16="http://schemas.microsoft.com/office/drawing/2014/main" id="{1785D627-DE93-D572-9A57-106D64EEA492}"/>
              </a:ext>
            </a:extLst>
          </p:cNvPr>
          <p:cNvSpPr txBox="1"/>
          <p:nvPr/>
        </p:nvSpPr>
        <p:spPr>
          <a:xfrm>
            <a:off x="6236463" y="5778036"/>
            <a:ext cx="5955538" cy="523220"/>
          </a:xfrm>
          <a:prstGeom prst="rect">
            <a:avLst/>
          </a:prstGeom>
          <a:noFill/>
        </p:spPr>
        <p:txBody>
          <a:bodyPr wrap="square" rtlCol="0">
            <a:spAutoFit/>
          </a:bodyPr>
          <a:lstStyle/>
          <a:p>
            <a:r>
              <a:rPr lang="en-US" sz="1400" dirty="0"/>
              <a:t>Figure 4: Ensemble members before and after log-transformation, with historical satellite measurement and ensemble mean.</a:t>
            </a:r>
          </a:p>
        </p:txBody>
      </p:sp>
      <p:pic>
        <p:nvPicPr>
          <p:cNvPr id="6" name="Picture 5" descr="A graph of data showing a satellite measurement&#10;&#10;Description automatically generated with medium confidence">
            <a:extLst>
              <a:ext uri="{FF2B5EF4-FFF2-40B4-BE49-F238E27FC236}">
                <a16:creationId xmlns:a16="http://schemas.microsoft.com/office/drawing/2014/main" id="{45465D40-2455-6D9C-E1C0-A9AD6C29B556}"/>
              </a:ext>
            </a:extLst>
          </p:cNvPr>
          <p:cNvPicPr>
            <a:picLocks noChangeAspect="1"/>
          </p:cNvPicPr>
          <p:nvPr/>
        </p:nvPicPr>
        <p:blipFill rotWithShape="1">
          <a:blip r:embed="rId5"/>
          <a:srcRect t="5680" b="513"/>
          <a:stretch/>
        </p:blipFill>
        <p:spPr>
          <a:xfrm>
            <a:off x="6168431" y="1511300"/>
            <a:ext cx="5782226" cy="4266736"/>
          </a:xfrm>
          <a:prstGeom prst="rect">
            <a:avLst/>
          </a:prstGeom>
        </p:spPr>
      </p:pic>
    </p:spTree>
    <p:extLst>
      <p:ext uri="{BB962C8B-B14F-4D97-AF65-F5344CB8AC3E}">
        <p14:creationId xmlns:p14="http://schemas.microsoft.com/office/powerpoint/2010/main" val="393324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5C91B-6B95-3D69-E949-C1D03AAEEEEF}"/>
              </a:ext>
            </a:extLst>
          </p:cNvPr>
          <p:cNvSpPr>
            <a:spLocks noGrp="1"/>
          </p:cNvSpPr>
          <p:nvPr>
            <p:ph type="title"/>
          </p:nvPr>
        </p:nvSpPr>
        <p:spPr/>
        <p:txBody>
          <a:bodyPr/>
          <a:lstStyle/>
          <a:p>
            <a:r>
              <a:rPr lang="en-CN" dirty="0"/>
              <a:t>Data</a:t>
            </a:r>
          </a:p>
        </p:txBody>
      </p:sp>
      <p:sp>
        <p:nvSpPr>
          <p:cNvPr id="3" name="Text Placeholder 2">
            <a:extLst>
              <a:ext uri="{FF2B5EF4-FFF2-40B4-BE49-F238E27FC236}">
                <a16:creationId xmlns:a16="http://schemas.microsoft.com/office/drawing/2014/main" id="{3D946B9F-5D43-27A8-2DED-42A45E1DEFB0}"/>
              </a:ext>
            </a:extLst>
          </p:cNvPr>
          <p:cNvSpPr>
            <a:spLocks noGrp="1"/>
          </p:cNvSpPr>
          <p:nvPr>
            <p:ph type="body" sz="quarter" idx="13"/>
          </p:nvPr>
        </p:nvSpPr>
        <p:spPr>
          <a:xfrm>
            <a:off x="360000" y="1754077"/>
            <a:ext cx="4745400" cy="4203923"/>
          </a:xfrm>
        </p:spPr>
        <p:txBody>
          <a:bodyPr/>
          <a:lstStyle/>
          <a:p>
            <a:r>
              <a:rPr lang="en-CN" dirty="0"/>
              <a:t>Effective radiative forcings</a:t>
            </a:r>
            <a:r>
              <a:rPr lang="zh-CN" altLang="en-US" dirty="0"/>
              <a:t> </a:t>
            </a:r>
            <a:r>
              <a:rPr lang="en-US" altLang="zh-CN" dirty="0"/>
              <a:t>(ERF)</a:t>
            </a:r>
            <a:endParaRPr lang="en-CN" altLang="zh-CN" dirty="0"/>
          </a:p>
          <a:p>
            <a:endParaRPr lang="en-US" sz="1800" dirty="0"/>
          </a:p>
          <a:p>
            <a:r>
              <a:rPr lang="en-US" sz="1800" dirty="0"/>
              <a:t>Historical (1979-2014) and future estimates (2015- 2100) of the “effective radiative forcing” (ERF).</a:t>
            </a:r>
          </a:p>
          <a:p>
            <a:r>
              <a:rPr lang="en-US" sz="1800" dirty="0"/>
              <a:t>ERF represents a </a:t>
            </a:r>
            <a:r>
              <a:rPr lang="en-US" sz="1800" b="1" dirty="0"/>
              <a:t>combined effect of GHG concentrations</a:t>
            </a:r>
            <a:r>
              <a:rPr lang="en-US" sz="1800" dirty="0"/>
              <a:t> and other forcing agents such as volcanic and solar activities. </a:t>
            </a:r>
          </a:p>
          <a:p>
            <a:r>
              <a:rPr lang="en-US" sz="1800" dirty="0"/>
              <a:t>It is a valuable indicator of the eventual temperature response. </a:t>
            </a:r>
          </a:p>
          <a:p>
            <a:pPr marL="0" indent="0">
              <a:buNone/>
            </a:pPr>
            <a:endParaRPr lang="en-CN" dirty="0"/>
          </a:p>
          <a:p>
            <a:pPr marL="0" indent="0">
              <a:buNone/>
            </a:pPr>
            <a:endParaRPr lang="en-CN" dirty="0"/>
          </a:p>
        </p:txBody>
      </p:sp>
      <p:pic>
        <p:nvPicPr>
          <p:cNvPr id="5" name="Picture 4" descr="A graph with different colored lines&#10;&#10;Description automatically generated">
            <a:extLst>
              <a:ext uri="{FF2B5EF4-FFF2-40B4-BE49-F238E27FC236}">
                <a16:creationId xmlns:a16="http://schemas.microsoft.com/office/drawing/2014/main" id="{0954463C-B027-21AB-1D83-8FD3B9BA1CF2}"/>
              </a:ext>
            </a:extLst>
          </p:cNvPr>
          <p:cNvPicPr>
            <a:picLocks noChangeAspect="1"/>
          </p:cNvPicPr>
          <p:nvPr/>
        </p:nvPicPr>
        <p:blipFill>
          <a:blip r:embed="rId3"/>
          <a:stretch>
            <a:fillRect/>
          </a:stretch>
        </p:blipFill>
        <p:spPr>
          <a:xfrm>
            <a:off x="5219700" y="1425541"/>
            <a:ext cx="6612300" cy="4662802"/>
          </a:xfrm>
          <a:prstGeom prst="rect">
            <a:avLst/>
          </a:prstGeom>
        </p:spPr>
      </p:pic>
      <p:sp>
        <p:nvSpPr>
          <p:cNvPr id="6" name="TextBox 5">
            <a:extLst>
              <a:ext uri="{FF2B5EF4-FFF2-40B4-BE49-F238E27FC236}">
                <a16:creationId xmlns:a16="http://schemas.microsoft.com/office/drawing/2014/main" id="{584DEC5E-206D-1DBF-7399-2499FCFC7CAF}"/>
              </a:ext>
            </a:extLst>
          </p:cNvPr>
          <p:cNvSpPr txBox="1"/>
          <p:nvPr/>
        </p:nvSpPr>
        <p:spPr>
          <a:xfrm>
            <a:off x="5105399" y="6088343"/>
            <a:ext cx="6861313" cy="523220"/>
          </a:xfrm>
          <a:prstGeom prst="rect">
            <a:avLst/>
          </a:prstGeom>
          <a:noFill/>
        </p:spPr>
        <p:txBody>
          <a:bodyPr wrap="square" rtlCol="0">
            <a:spAutoFit/>
          </a:bodyPr>
          <a:lstStyle/>
          <a:p>
            <a:r>
              <a:rPr lang="en-CN" sz="1400" dirty="0"/>
              <a:t>Figure 5: </a:t>
            </a:r>
            <a:r>
              <a:rPr lang="en-US" sz="1400" dirty="0"/>
              <a:t>Annual time series of effective radiative forcings corresponding to SSP126, SSP245, SSP370, and SSP585. </a:t>
            </a:r>
            <a:r>
              <a:rPr lang="en-CN" sz="1400" dirty="0"/>
              <a:t> </a:t>
            </a:r>
          </a:p>
        </p:txBody>
      </p:sp>
    </p:spTree>
    <p:extLst>
      <p:ext uri="{BB962C8B-B14F-4D97-AF65-F5344CB8AC3E}">
        <p14:creationId xmlns:p14="http://schemas.microsoft.com/office/powerpoint/2010/main" val="616445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5C91B-6B95-3D69-E949-C1D03AAEEEEF}"/>
              </a:ext>
            </a:extLst>
          </p:cNvPr>
          <p:cNvSpPr>
            <a:spLocks noGrp="1"/>
          </p:cNvSpPr>
          <p:nvPr>
            <p:ph type="title"/>
          </p:nvPr>
        </p:nvSpPr>
        <p:spPr/>
        <p:txBody>
          <a:bodyPr/>
          <a:lstStyle/>
          <a:p>
            <a:r>
              <a:rPr lang="en-CN" dirty="0"/>
              <a:t>Data</a:t>
            </a:r>
          </a:p>
        </p:txBody>
      </p:sp>
      <p:pic>
        <p:nvPicPr>
          <p:cNvPr id="4" name="Picture 3" descr="A graph with numbers and lines&#10;&#10;Description automatically generated">
            <a:extLst>
              <a:ext uri="{FF2B5EF4-FFF2-40B4-BE49-F238E27FC236}">
                <a16:creationId xmlns:a16="http://schemas.microsoft.com/office/drawing/2014/main" id="{34B962AD-5978-CA59-081C-378EE49B2FF0}"/>
              </a:ext>
            </a:extLst>
          </p:cNvPr>
          <p:cNvPicPr>
            <a:picLocks noChangeAspect="1"/>
          </p:cNvPicPr>
          <p:nvPr/>
        </p:nvPicPr>
        <p:blipFill>
          <a:blip r:embed="rId3"/>
          <a:stretch>
            <a:fillRect/>
          </a:stretch>
        </p:blipFill>
        <p:spPr>
          <a:xfrm>
            <a:off x="5397460" y="1665177"/>
            <a:ext cx="6623406" cy="4437681"/>
          </a:xfrm>
          <a:prstGeom prst="rect">
            <a:avLst/>
          </a:prstGeom>
        </p:spPr>
      </p:pic>
      <p:sp>
        <p:nvSpPr>
          <p:cNvPr id="7" name="TextBox 6">
            <a:extLst>
              <a:ext uri="{FF2B5EF4-FFF2-40B4-BE49-F238E27FC236}">
                <a16:creationId xmlns:a16="http://schemas.microsoft.com/office/drawing/2014/main" id="{FE9BBC61-56E5-5A31-0352-43FCDEC151A5}"/>
              </a:ext>
            </a:extLst>
          </p:cNvPr>
          <p:cNvSpPr txBox="1"/>
          <p:nvPr/>
        </p:nvSpPr>
        <p:spPr>
          <a:xfrm>
            <a:off x="5226326" y="6194751"/>
            <a:ext cx="6965674" cy="307777"/>
          </a:xfrm>
          <a:prstGeom prst="rect">
            <a:avLst/>
          </a:prstGeom>
          <a:noFill/>
        </p:spPr>
        <p:txBody>
          <a:bodyPr wrap="square">
            <a:spAutoFit/>
          </a:bodyPr>
          <a:lstStyle/>
          <a:p>
            <a:r>
              <a:rPr lang="en-US" sz="1400" dirty="0"/>
              <a:t>Figure 6: Annual minimum Arctic sea ice area against historical forcings 1979-2014. </a:t>
            </a:r>
          </a:p>
        </p:txBody>
      </p:sp>
      <p:sp>
        <p:nvSpPr>
          <p:cNvPr id="9" name="Text Placeholder 2">
            <a:extLst>
              <a:ext uri="{FF2B5EF4-FFF2-40B4-BE49-F238E27FC236}">
                <a16:creationId xmlns:a16="http://schemas.microsoft.com/office/drawing/2014/main" id="{3EAF6B48-1A50-45BF-0F02-083D0B669F26}"/>
              </a:ext>
            </a:extLst>
          </p:cNvPr>
          <p:cNvSpPr txBox="1">
            <a:spLocks/>
          </p:cNvSpPr>
          <p:nvPr/>
        </p:nvSpPr>
        <p:spPr bwMode="auto">
          <a:xfrm>
            <a:off x="360000" y="1754077"/>
            <a:ext cx="4745400" cy="420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kern="1200" baseline="0">
                <a:solidFill>
                  <a:schemeClr val="tx1"/>
                </a:solidFill>
                <a:latin typeface="+mn-lt"/>
                <a:ea typeface="+mn-ea"/>
                <a:cs typeface="+mn-cs"/>
              </a:defRPr>
            </a:lvl1pPr>
            <a:lvl2pPr marL="222250" indent="-222250"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dirty="0"/>
              <a:t>Effective radiative forcings</a:t>
            </a:r>
            <a:r>
              <a:rPr lang="zh-CN" altLang="en-US" dirty="0"/>
              <a:t> </a:t>
            </a:r>
            <a:r>
              <a:rPr lang="en-US" altLang="zh-CN" dirty="0"/>
              <a:t>(ERF)</a:t>
            </a:r>
            <a:endParaRPr lang="en-CN" altLang="zh-CN" dirty="0"/>
          </a:p>
          <a:p>
            <a:endParaRPr lang="en-US" sz="1800" dirty="0"/>
          </a:p>
          <a:p>
            <a:r>
              <a:rPr lang="en-US" sz="1800" dirty="0"/>
              <a:t>There is a negative relationship between the annual minimum sea ice area and the estimated effective radiative forcings between 1979 and 2014.</a:t>
            </a:r>
          </a:p>
          <a:p>
            <a:endParaRPr lang="en-US" sz="1800" dirty="0"/>
          </a:p>
          <a:p>
            <a:pPr marL="0" indent="0">
              <a:buFont typeface="Arial" panose="020B0604020202020204" pitchFamily="34" charset="0"/>
              <a:buNone/>
            </a:pPr>
            <a:endParaRPr lang="en-CN" dirty="0"/>
          </a:p>
          <a:p>
            <a:pPr marL="0" indent="0">
              <a:buFont typeface="Arial" panose="020B0604020202020204" pitchFamily="34" charset="0"/>
              <a:buNone/>
            </a:pPr>
            <a:endParaRPr lang="en-CN" dirty="0"/>
          </a:p>
        </p:txBody>
      </p:sp>
    </p:spTree>
    <p:extLst>
      <p:ext uri="{BB962C8B-B14F-4D97-AF65-F5344CB8AC3E}">
        <p14:creationId xmlns:p14="http://schemas.microsoft.com/office/powerpoint/2010/main" val="1434911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E5B69-DEB0-F779-F2E9-254D5ECB022D}"/>
              </a:ext>
            </a:extLst>
          </p:cNvPr>
          <p:cNvSpPr>
            <a:spLocks noGrp="1"/>
          </p:cNvSpPr>
          <p:nvPr>
            <p:ph type="title"/>
          </p:nvPr>
        </p:nvSpPr>
        <p:spPr>
          <a:xfrm>
            <a:off x="360000" y="623273"/>
            <a:ext cx="8999900" cy="1368000"/>
          </a:xfrm>
        </p:spPr>
        <p:txBody>
          <a:bodyPr/>
          <a:lstStyle/>
          <a:p>
            <a:r>
              <a:rPr lang="en-CN" dirty="0"/>
              <a:t>Methodology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9B2776F-8C00-C3BB-C6D1-75B599ADBD26}"/>
                  </a:ext>
                </a:extLst>
              </p:cNvPr>
              <p:cNvSpPr>
                <a:spLocks noGrp="1"/>
              </p:cNvSpPr>
              <p:nvPr>
                <p:ph type="body" sz="quarter" idx="13"/>
              </p:nvPr>
            </p:nvSpPr>
            <p:spPr>
              <a:xfrm>
                <a:off x="360001" y="1215189"/>
                <a:ext cx="6804978" cy="5642811"/>
              </a:xfrm>
            </p:spPr>
            <p:txBody>
              <a:bodyPr/>
              <a:lstStyle/>
              <a:p>
                <a:r>
                  <a:rPr lang="en-CN" dirty="0"/>
                  <a:t>Modeling the real-world annual sea ice minima</a:t>
                </a:r>
                <a:endParaRPr lang="en-CN" sz="1100" dirty="0"/>
              </a:p>
              <a:p>
                <a:pPr marL="0" indent="0">
                  <a:buNone/>
                </a:pPr>
                <a:r>
                  <a:rPr lang="en-US" sz="2000" dirty="0"/>
                  <a:t>    </a:t>
                </a:r>
                <a14:m>
                  <m:oMath xmlns:m="http://schemas.openxmlformats.org/officeDocument/2006/math">
                    <m:d>
                      <m:dPr>
                        <m:begChr m:val="{"/>
                        <m:endChr m:val=""/>
                        <m:ctrlPr>
                          <a:rPr lang="en-US" sz="2000" i="1" smtClean="0">
                            <a:latin typeface="Cambria Math" panose="02040503050406030204" pitchFamily="18" charset="0"/>
                          </a:rPr>
                        </m:ctrlPr>
                      </m:dPr>
                      <m:e>
                        <m:eqArr>
                          <m:eqArrPr>
                            <m:ctrlPr>
                              <a:rPr lang="en-US" sz="2000" b="0" i="1" smtClean="0">
                                <a:latin typeface="Cambria Math" panose="02040503050406030204" pitchFamily="18" charset="0"/>
                              </a:rPr>
                            </m:ctrlPr>
                          </m:eqArrPr>
                          <m:e/>
                          <m:e/>
                          <m:e/>
                          <m:e/>
                        </m:eqArr>
                      </m:e>
                    </m:d>
                  </m:oMath>
                </a14:m>
                <a:endParaRPr lang="en-CN" dirty="0"/>
              </a:p>
              <a:p>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𝑌</m:t>
                        </m:r>
                      </m:e>
                      <m:sub>
                        <m:r>
                          <a:rPr lang="en-US" sz="1800" b="0" i="1" smtClean="0">
                            <a:latin typeface="Cambria Math" panose="02040503050406030204" pitchFamily="18" charset="0"/>
                            <a:ea typeface="Cambria Math" panose="02040503050406030204" pitchFamily="18" charset="0"/>
                          </a:rPr>
                          <m:t>0</m:t>
                        </m:r>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oMath>
                </a14:m>
                <a:r>
                  <a:rPr lang="en-US" sz="1800" b="0" i="1" dirty="0">
                    <a:latin typeface="Cambria Math" panose="02040503050406030204" pitchFamily="18" charset="0"/>
                    <a:ea typeface="Cambria Math" panose="02040503050406030204" pitchFamily="18" charset="0"/>
                  </a:rPr>
                  <a:t> </a:t>
                </a:r>
                <a:r>
                  <a:rPr lang="en-CN" sz="1800" dirty="0"/>
                  <a:t>is the real-world sea ice measurement at time t.</a:t>
                </a:r>
              </a:p>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rPr>
                          <m:t>0</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oMath>
                </a14:m>
                <a:r>
                  <a:rPr lang="en-US" sz="1800" b="0" i="1" dirty="0">
                    <a:latin typeface="Cambria Math" panose="02040503050406030204" pitchFamily="18" charset="0"/>
                    <a:ea typeface="Cambria Math" panose="02040503050406030204" pitchFamily="18" charset="0"/>
                  </a:rPr>
                  <a:t> </a:t>
                </a:r>
                <a:r>
                  <a:rPr lang="en-CN" sz="1800" dirty="0"/>
                  <a:t>is the smooth trend.</a:t>
                </a:r>
                <a:endParaRPr lang="en-US" sz="1800" b="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𝜙</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𝑏</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𝑐</m:t>
                        </m:r>
                      </m:e>
                      <m:sub>
                        <m:r>
                          <a:rPr lang="en-US" sz="1800" b="0" i="1" smtClean="0">
                            <a:latin typeface="Cambria Math" panose="02040503050406030204" pitchFamily="18" charset="0"/>
                            <a:ea typeface="Cambria Math" panose="02040503050406030204" pitchFamily="18" charset="0"/>
                          </a:rPr>
                          <m:t>0</m:t>
                        </m:r>
                      </m:sub>
                    </m:sSub>
                  </m:oMath>
                </a14:m>
                <a:r>
                  <a:rPr lang="en-CN" sz="1800" dirty="0"/>
                  <a:t> is related to the inertia of the system. </a:t>
                </a:r>
              </a:p>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𝛾</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𝑐</m:t>
                        </m:r>
                      </m:e>
                      <m:sub>
                        <m:r>
                          <a:rPr lang="en-US" sz="1800" i="1">
                            <a:latin typeface="Cambria Math" panose="02040503050406030204" pitchFamily="18" charset="0"/>
                            <a:ea typeface="Cambria Math" panose="02040503050406030204" pitchFamily="18" charset="0"/>
                          </a:rPr>
                          <m:t>0</m:t>
                        </m:r>
                      </m:sub>
                    </m:sSub>
                  </m:oMath>
                </a14:m>
                <a:r>
                  <a:rPr lang="en-CN" sz="1800" dirty="0"/>
                  <a:t> is the instantateous response to the forcing </a:t>
                </a: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𝑡</m:t>
                        </m:r>
                      </m:e>
                    </m:d>
                  </m:oMath>
                </a14:m>
                <a:r>
                  <a:rPr lang="en-CN" sz="1800" dirty="0"/>
                  <a:t>.</a:t>
                </a:r>
              </a:p>
              <a:p>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0</m:t>
                        </m:r>
                      </m:sub>
                    </m:sSub>
                    <m:d>
                      <m:dPr>
                        <m:ctrlPr>
                          <a:rPr lang="en-US" sz="1800" i="1">
                            <a:latin typeface="Cambria Math" panose="02040503050406030204" pitchFamily="18" charset="0"/>
                          </a:rPr>
                        </m:ctrlPr>
                      </m:dPr>
                      <m:e>
                        <m:r>
                          <a:rPr lang="en-US" sz="1800" b="0" i="1" smtClean="0">
                            <a:latin typeface="Cambria Math" panose="02040503050406030204" pitchFamily="18" charset="0"/>
                          </a:rPr>
                          <m:t>𝑡</m:t>
                        </m:r>
                      </m:e>
                    </m:d>
                  </m:oMath>
                </a14:m>
                <a:r>
                  <a:rPr lang="en-CN" sz="1800" dirty="0"/>
                  <a:t> is the drift process represented as a random walk, to allow for deviations from the EBM approximation.</a:t>
                </a:r>
                <a:br>
                  <a:rPr lang="en-CN" sz="1800" dirty="0"/>
                </a:br>
                <a:endParaRPr lang="en-CN" sz="1800" dirty="0"/>
              </a:p>
              <a:p>
                <a:pPr>
                  <a:buFont typeface="Wingdings" pitchFamily="2" charset="2"/>
                  <a:buChar char="Ø"/>
                </a:pPr>
                <a:r>
                  <a:rPr lang="en-CN" sz="1800" dirty="0"/>
                  <a:t>The EBM model relates the trend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rPr>
                          <m:t>0</m:t>
                        </m:r>
                      </m:sub>
                    </m:sSub>
                    <m:d>
                      <m:dPr>
                        <m:ctrlPr>
                          <a:rPr lang="en-US" sz="1800" b="0" i="1" smtClean="0">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m:t>
                        </m:r>
                      </m:e>
                    </m:d>
                  </m:oMath>
                </a14:m>
                <a:r>
                  <a:rPr lang="en-CN" dirty="0"/>
                  <a:t> </a:t>
                </a:r>
                <a:r>
                  <a:rPr lang="en-CN" sz="1800" dirty="0"/>
                  <a:t>with the GHG emission (forcing </a:t>
                </a: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𝑡</m:t>
                        </m:r>
                      </m:e>
                    </m:d>
                  </m:oMath>
                </a14:m>
                <a:r>
                  <a:rPr lang="en-CN" sz="1800" dirty="0"/>
                  <a:t>), to provide plausible contraints on the structure of trends in the responsive sea ice area.</a:t>
                </a:r>
              </a:p>
              <a:p>
                <a:pPr marL="0" indent="0">
                  <a:buNone/>
                </a:pPr>
                <a:endParaRPr lang="en-CN" sz="1800" dirty="0"/>
              </a:p>
            </p:txBody>
          </p:sp>
        </mc:Choice>
        <mc:Fallback xmlns="">
          <p:sp>
            <p:nvSpPr>
              <p:cNvPr id="3" name="Text Placeholder 2">
                <a:extLst>
                  <a:ext uri="{FF2B5EF4-FFF2-40B4-BE49-F238E27FC236}">
                    <a16:creationId xmlns:a16="http://schemas.microsoft.com/office/drawing/2014/main" id="{59B2776F-8C00-C3BB-C6D1-75B599ADBD26}"/>
                  </a:ext>
                </a:extLst>
              </p:cNvPr>
              <p:cNvSpPr>
                <a:spLocks noGrp="1" noRot="1" noChangeAspect="1" noMove="1" noResize="1" noEditPoints="1" noAdjustHandles="1" noChangeArrowheads="1" noChangeShapeType="1" noTextEdit="1"/>
              </p:cNvSpPr>
              <p:nvPr>
                <p:ph type="body" sz="quarter" idx="13"/>
              </p:nvPr>
            </p:nvSpPr>
            <p:spPr>
              <a:xfrm>
                <a:off x="360001" y="1215189"/>
                <a:ext cx="6804978" cy="5642811"/>
              </a:xfrm>
              <a:blipFill>
                <a:blip r:embed="rId3"/>
                <a:stretch>
                  <a:fillRect l="-2612" t="-2472" r="-1679"/>
                </a:stretch>
              </a:blipFill>
            </p:spPr>
            <p:txBody>
              <a:bodyPr/>
              <a:lstStyle/>
              <a:p>
                <a:r>
                  <a:rPr lang="en-CN">
                    <a:noFill/>
                  </a:rPr>
                  <a:t> </a:t>
                </a:r>
              </a:p>
            </p:txBody>
          </p:sp>
        </mc:Fallback>
      </mc:AlternateContent>
      <p:grpSp>
        <p:nvGrpSpPr>
          <p:cNvPr id="21" name="Group 20">
            <a:extLst>
              <a:ext uri="{FF2B5EF4-FFF2-40B4-BE49-F238E27FC236}">
                <a16:creationId xmlns:a16="http://schemas.microsoft.com/office/drawing/2014/main" id="{2B776F06-2043-E55B-385E-43D4B8CCE0C7}"/>
              </a:ext>
            </a:extLst>
          </p:cNvPr>
          <p:cNvGrpSpPr/>
          <p:nvPr/>
        </p:nvGrpSpPr>
        <p:grpSpPr>
          <a:xfrm>
            <a:off x="7732198" y="690029"/>
            <a:ext cx="4164679" cy="2435144"/>
            <a:chOff x="8191752" y="567885"/>
            <a:chExt cx="4164679" cy="243514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089909-D6B8-F71C-9588-AE6D230F4B37}"/>
                    </a:ext>
                  </a:extLst>
                </p:cNvPr>
                <p:cNvSpPr txBox="1"/>
                <p:nvPr/>
              </p:nvSpPr>
              <p:spPr>
                <a:xfrm>
                  <a:off x="8191752" y="1388743"/>
                  <a:ext cx="2820516" cy="398955"/>
                </a:xfrm>
                <a:prstGeom prst="rect">
                  <a:avLst/>
                </a:prstGeom>
                <a:noFill/>
              </p:spPr>
              <p:txBody>
                <a:bodyPr wrap="none" lIns="0" tIns="0" rIns="0" bIns="0" rtlCol="0">
                  <a:spAutoFit/>
                </a:bodyPr>
                <a:lstStyle/>
                <a:p>
                  <a:pPr algn="l"/>
                  <a:r>
                    <a:rPr lang="en-CN" dirty="0"/>
                    <a:t>EBM: </a:t>
                  </a:r>
                  <a14:m>
                    <m:oMath xmlns:m="http://schemas.openxmlformats.org/officeDocument/2006/math">
                      <m:sSub>
                        <m:sSubPr>
                          <m:ctrlPr>
                            <a:rPr lang="en-CN"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𝑇</m:t>
                          </m:r>
                        </m:num>
                        <m:den>
                          <m:r>
                            <a:rPr lang="en-US" i="1" smtClean="0">
                              <a:latin typeface="Cambria Math" panose="02040503050406030204" pitchFamily="18" charset="0"/>
                            </a:rPr>
                            <m:t>𝑑</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𝑏𝑇</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CN" dirty="0"/>
                </a:p>
              </p:txBody>
            </p:sp>
          </mc:Choice>
          <mc:Fallback xmlns="">
            <p:sp>
              <p:nvSpPr>
                <p:cNvPr id="8" name="TextBox 7">
                  <a:extLst>
                    <a:ext uri="{FF2B5EF4-FFF2-40B4-BE49-F238E27FC236}">
                      <a16:creationId xmlns:a16="http://schemas.microsoft.com/office/drawing/2014/main" id="{8B089909-D6B8-F71C-9588-AE6D230F4B37}"/>
                    </a:ext>
                  </a:extLst>
                </p:cNvPr>
                <p:cNvSpPr txBox="1">
                  <a:spLocks noRot="1" noChangeAspect="1" noMove="1" noResize="1" noEditPoints="1" noAdjustHandles="1" noChangeArrowheads="1" noChangeShapeType="1" noTextEdit="1"/>
                </p:cNvSpPr>
                <p:nvPr/>
              </p:nvSpPr>
              <p:spPr>
                <a:xfrm>
                  <a:off x="8191752" y="1388743"/>
                  <a:ext cx="2820516" cy="398955"/>
                </a:xfrm>
                <a:prstGeom prst="rect">
                  <a:avLst/>
                </a:prstGeom>
                <a:blipFill>
                  <a:blip r:embed="rId4"/>
                  <a:stretch>
                    <a:fillRect l="-4933" t="-6250" r="-3139" b="-15625"/>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FC9B02D8-7DC3-8632-EA89-B55A72C96D00}"/>
                </a:ext>
              </a:extLst>
            </p:cNvPr>
            <p:cNvCxnSpPr>
              <a:cxnSpLocks/>
            </p:cNvCxnSpPr>
            <p:nvPr/>
          </p:nvCxnSpPr>
          <p:spPr>
            <a:xfrm>
              <a:off x="10058400" y="1684421"/>
              <a:ext cx="2006" cy="46728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7789F428-E265-D7EF-D253-A5AAC6C13907}"/>
                </a:ext>
              </a:extLst>
            </p:cNvPr>
            <p:cNvSpPr txBox="1"/>
            <p:nvPr/>
          </p:nvSpPr>
          <p:spPr>
            <a:xfrm>
              <a:off x="9247638" y="2172032"/>
              <a:ext cx="1764630" cy="830997"/>
            </a:xfrm>
            <a:prstGeom prst="rect">
              <a:avLst/>
            </a:prstGeom>
            <a:noFill/>
          </p:spPr>
          <p:txBody>
            <a:bodyPr wrap="square" rtlCol="0">
              <a:spAutoFit/>
            </a:bodyPr>
            <a:lstStyle/>
            <a:p>
              <a:pPr algn="l"/>
              <a:r>
                <a:rPr lang="en-US" sz="1600" dirty="0"/>
                <a:t>P</a:t>
              </a:r>
              <a:r>
                <a:rPr lang="en-CN" sz="1600" dirty="0"/>
                <a:t>erturbation of equilibrium global temperature</a:t>
              </a:r>
              <a:endParaRPr lang="en-CN" dirty="0"/>
            </a:p>
          </p:txBody>
        </p:sp>
        <p:cxnSp>
          <p:nvCxnSpPr>
            <p:cNvPr id="12" name="Straight Arrow Connector 11">
              <a:extLst>
                <a:ext uri="{FF2B5EF4-FFF2-40B4-BE49-F238E27FC236}">
                  <a16:creationId xmlns:a16="http://schemas.microsoft.com/office/drawing/2014/main" id="{574EF0DF-A6E6-D20A-FE05-1E835AE7E7C2}"/>
                </a:ext>
              </a:extLst>
            </p:cNvPr>
            <p:cNvCxnSpPr>
              <a:cxnSpLocks/>
            </p:cNvCxnSpPr>
            <p:nvPr/>
          </p:nvCxnSpPr>
          <p:spPr>
            <a:xfrm>
              <a:off x="10936705" y="1684421"/>
              <a:ext cx="264695" cy="30685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D68321EA-E989-D8B5-3B85-69CF3DC18676}"/>
                </a:ext>
              </a:extLst>
            </p:cNvPr>
            <p:cNvSpPr txBox="1"/>
            <p:nvPr/>
          </p:nvSpPr>
          <p:spPr>
            <a:xfrm>
              <a:off x="10936705" y="1968562"/>
              <a:ext cx="1419726" cy="338554"/>
            </a:xfrm>
            <a:prstGeom prst="rect">
              <a:avLst/>
            </a:prstGeom>
            <a:noFill/>
          </p:spPr>
          <p:txBody>
            <a:bodyPr wrap="square" rtlCol="0">
              <a:spAutoFit/>
            </a:bodyPr>
            <a:lstStyle/>
            <a:p>
              <a:pPr algn="l"/>
              <a:r>
                <a:rPr lang="en-CN" sz="1600" dirty="0"/>
                <a:t>forcing</a:t>
              </a:r>
              <a:endParaRPr lang="en-CN" dirty="0"/>
            </a:p>
          </p:txBody>
        </p:sp>
        <p:sp>
          <p:nvSpPr>
            <p:cNvPr id="15" name="TextBox 14">
              <a:extLst>
                <a:ext uri="{FF2B5EF4-FFF2-40B4-BE49-F238E27FC236}">
                  <a16:creationId xmlns:a16="http://schemas.microsoft.com/office/drawing/2014/main" id="{22E4F152-F673-A7F7-F245-2A866129960E}"/>
                </a:ext>
              </a:extLst>
            </p:cNvPr>
            <p:cNvSpPr txBox="1"/>
            <p:nvPr/>
          </p:nvSpPr>
          <p:spPr>
            <a:xfrm>
              <a:off x="8455860" y="567885"/>
              <a:ext cx="3541963" cy="584775"/>
            </a:xfrm>
            <a:prstGeom prst="rect">
              <a:avLst/>
            </a:prstGeom>
            <a:noFill/>
          </p:spPr>
          <p:txBody>
            <a:bodyPr wrap="square" rtlCol="0">
              <a:spAutoFit/>
            </a:bodyPr>
            <a:lstStyle/>
            <a:p>
              <a:pPr algn="l"/>
              <a:r>
                <a:rPr lang="en-US" sz="1600" dirty="0"/>
                <a:t>P</a:t>
              </a:r>
              <a:r>
                <a:rPr lang="en-CN" sz="1600" dirty="0"/>
                <a:t>arameters representing physical characteristics of the system</a:t>
              </a:r>
              <a:endParaRPr lang="en-CN" dirty="0"/>
            </a:p>
          </p:txBody>
        </p:sp>
        <p:cxnSp>
          <p:nvCxnSpPr>
            <p:cNvPr id="16" name="Straight Arrow Connector 15">
              <a:extLst>
                <a:ext uri="{FF2B5EF4-FFF2-40B4-BE49-F238E27FC236}">
                  <a16:creationId xmlns:a16="http://schemas.microsoft.com/office/drawing/2014/main" id="{D41047C4-D695-A446-A9AE-76A2BD9ED1CA}"/>
                </a:ext>
              </a:extLst>
            </p:cNvPr>
            <p:cNvCxnSpPr>
              <a:cxnSpLocks/>
            </p:cNvCxnSpPr>
            <p:nvPr/>
          </p:nvCxnSpPr>
          <p:spPr>
            <a:xfrm flipV="1">
              <a:off x="8873570" y="1114768"/>
              <a:ext cx="0" cy="30983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1DAE58AF-2839-C1CA-F2D5-AA005726BDCE}"/>
                </a:ext>
              </a:extLst>
            </p:cNvPr>
            <p:cNvCxnSpPr>
              <a:cxnSpLocks/>
            </p:cNvCxnSpPr>
            <p:nvPr/>
          </p:nvCxnSpPr>
          <p:spPr>
            <a:xfrm flipV="1">
              <a:off x="9820055" y="1114768"/>
              <a:ext cx="0" cy="30983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5933BF-4D09-A4EF-9BA9-30666D60272C}"/>
                  </a:ext>
                </a:extLst>
              </p:cNvPr>
              <p:cNvSpPr txBox="1"/>
              <p:nvPr/>
            </p:nvSpPr>
            <p:spPr>
              <a:xfrm>
                <a:off x="7355250" y="3983659"/>
                <a:ext cx="4541628" cy="1959062"/>
              </a:xfrm>
              <a:prstGeom prst="rect">
                <a:avLst/>
              </a:prstGeom>
              <a:no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0</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m>
                            <m:mPr>
                              <m:mcs>
                                <m:mc>
                                  <m:mcPr>
                                    <m:count m:val="3"/>
                                    <m:mcJc m:val="center"/>
                                  </m:mcPr>
                                </m:mc>
                              </m:mcs>
                              <m:ctrlPr>
                                <a:rPr lang="en-US" sz="1800" b="0" i="1" smtClean="0">
                                  <a:latin typeface="Cambria Math" panose="02040503050406030204" pitchFamily="18" charset="0"/>
                                </a:rPr>
                              </m:ctrlPr>
                            </m:mPr>
                            <m:m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𝜙</m:t>
                                    </m:r>
                                  </m:e>
                                  <m:sub>
                                    <m:r>
                                      <a:rPr lang="en-US" sz="1800" i="1">
                                        <a:latin typeface="Cambria Math" panose="02040503050406030204" pitchFamily="18" charset="0"/>
                                        <a:ea typeface="Cambria Math" panose="02040503050406030204" pitchFamily="18" charset="0"/>
                                      </a:rPr>
                                      <m:t>0</m:t>
                                    </m:r>
                                  </m:sub>
                                </m:sSub>
                              </m:e>
                              <m:e>
                                <m:r>
                                  <a:rPr lang="en-US" sz="1800" b="0" i="1" smtClean="0">
                                    <a:latin typeface="Cambria Math" panose="02040503050406030204" pitchFamily="18" charset="0"/>
                                  </a:rPr>
                                  <m:t>1</m:t>
                                </m:r>
                              </m:e>
                              <m:e>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e>
                            </m:mr>
                            <m:mr>
                              <m:e>
                                <m:r>
                                  <a:rPr lang="en-US" sz="1800" b="0" i="1" smtClean="0">
                                    <a:latin typeface="Cambria Math" panose="02040503050406030204" pitchFamily="18" charset="0"/>
                                  </a:rPr>
                                  <m:t>0</m:t>
                                </m:r>
                              </m:e>
                              <m:e>
                                <m:r>
                                  <a:rPr lang="en-US" sz="1800" b="0" i="1" smtClean="0">
                                    <a:latin typeface="Cambria Math" panose="02040503050406030204" pitchFamily="18" charset="0"/>
                                  </a:rPr>
                                  <m:t>1</m:t>
                                </m:r>
                              </m:e>
                              <m:e>
                                <m:r>
                                  <a:rPr lang="en-US" sz="1800" b="0" i="1" smtClean="0">
                                    <a:latin typeface="Cambria Math" panose="02040503050406030204" pitchFamily="18" charset="0"/>
                                  </a:rPr>
                                  <m:t>0</m:t>
                                </m:r>
                              </m:e>
                            </m:mr>
                            <m:mr>
                              <m:e>
                                <m:r>
                                  <a:rPr lang="en-US" sz="1800" b="0" i="1" smtClean="0">
                                    <a:latin typeface="Cambria Math" panose="02040503050406030204" pitchFamily="18" charset="0"/>
                                  </a:rPr>
                                  <m:t>0</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0</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−1</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0</m:t>
                              </m:r>
                            </m:e>
                            <m:e>
                              <m:sSub>
                                <m:sSubPr>
                                  <m:ctrlPr>
                                    <a:rPr lang="en-CN" sz="1800" i="1" smtClean="0">
                                      <a:latin typeface="Cambria Math" panose="02040503050406030204" pitchFamily="18" charset="0"/>
                                    </a:rPr>
                                  </m:ctrlPr>
                                </m:sSubPr>
                                <m:e>
                                  <m:r>
                                    <m:rPr>
                                      <m:sty m:val="p"/>
                                    </m:rPr>
                                    <a:rPr lang="el-GR" sz="1800" i="1" smtClean="0">
                                      <a:latin typeface="Cambria Math" panose="02040503050406030204" pitchFamily="18" charset="0"/>
                                      <a:ea typeface="Cambria Math" panose="02040503050406030204" pitchFamily="18" charset="0"/>
                                    </a:rPr>
                                    <m:t>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e>
                            <m:e>
                              <m:r>
                                <a:rPr lang="en-US" sz="1800" b="0" i="1" smtClean="0">
                                  <a:latin typeface="Cambria Math" panose="02040503050406030204" pitchFamily="18" charset="0"/>
                                </a:rPr>
                                <m:t>0</m:t>
                              </m:r>
                            </m:e>
                          </m:eqArr>
                        </m:e>
                      </m:d>
                    </m:oMath>
                  </m:oMathPara>
                </a14:m>
                <a:endParaRPr lang="en-GB" sz="1800" dirty="0"/>
              </a:p>
              <a:p>
                <a:endParaRPr lang="en-GB" dirty="0"/>
              </a:p>
              <a:p>
                <a:endParaRPr lang="en-GB" sz="1800" dirty="0"/>
              </a:p>
              <a:p>
                <a:endParaRPr lang="en-GB" dirty="0"/>
              </a:p>
              <a:p>
                <a:endParaRPr lang="en-GB" sz="1800" dirty="0"/>
              </a:p>
            </p:txBody>
          </p:sp>
        </mc:Choice>
        <mc:Fallback xmlns="">
          <p:sp>
            <p:nvSpPr>
              <p:cNvPr id="5" name="TextBox 4">
                <a:extLst>
                  <a:ext uri="{FF2B5EF4-FFF2-40B4-BE49-F238E27FC236}">
                    <a16:creationId xmlns:a16="http://schemas.microsoft.com/office/drawing/2014/main" id="{AB5933BF-4D09-A4EF-9BA9-30666D60272C}"/>
                  </a:ext>
                </a:extLst>
              </p:cNvPr>
              <p:cNvSpPr txBox="1">
                <a:spLocks noRot="1" noChangeAspect="1" noMove="1" noResize="1" noEditPoints="1" noAdjustHandles="1" noChangeArrowheads="1" noChangeShapeType="1" noTextEdit="1"/>
              </p:cNvSpPr>
              <p:nvPr/>
            </p:nvSpPr>
            <p:spPr>
              <a:xfrm>
                <a:off x="7355250" y="3983659"/>
                <a:ext cx="4541628" cy="1959062"/>
              </a:xfrm>
              <a:prstGeom prst="rect">
                <a:avLst/>
              </a:prstGeom>
              <a:blipFill>
                <a:blip r:embed="rId5"/>
                <a:stretch>
                  <a:fillRect/>
                </a:stretch>
              </a:blipFill>
              <a:ln>
                <a:solidFill>
                  <a:schemeClr val="accent2">
                    <a:lumMod val="75000"/>
                  </a:schemeClr>
                </a:solidFill>
              </a:ln>
            </p:spPr>
            <p:txBody>
              <a:bodyPr/>
              <a:lstStyle/>
              <a:p>
                <a:r>
                  <a:rPr lang="en-CN">
                    <a:noFill/>
                  </a:rPr>
                  <a:t> </a:t>
                </a:r>
              </a:p>
            </p:txBody>
          </p:sp>
        </mc:Fallback>
      </mc:AlternateContent>
      <p:sp>
        <p:nvSpPr>
          <p:cNvPr id="6" name="TextBox 5">
            <a:extLst>
              <a:ext uri="{FF2B5EF4-FFF2-40B4-BE49-F238E27FC236}">
                <a16:creationId xmlns:a16="http://schemas.microsoft.com/office/drawing/2014/main" id="{82644316-DA7C-0C95-82A0-2EF490C1007C}"/>
              </a:ext>
            </a:extLst>
          </p:cNvPr>
          <p:cNvSpPr txBox="1"/>
          <p:nvPr/>
        </p:nvSpPr>
        <p:spPr>
          <a:xfrm>
            <a:off x="7355250" y="3539134"/>
            <a:ext cx="2673666"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en-CN" dirty="0">
                <a:ln w="0"/>
                <a:solidFill>
                  <a:schemeClr val="tx1"/>
                </a:solidFill>
                <a:effectLst>
                  <a:outerShdw blurRad="38100" dist="19050" dir="2700000" algn="tl" rotWithShape="0">
                    <a:schemeClr val="dk1">
                      <a:alpha val="40000"/>
                    </a:schemeClr>
                  </a:outerShdw>
                </a:effectLst>
              </a:rPr>
              <a:t>State-space formulation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B6EFEB-3F88-ED13-0DE4-8E24A85B396E}"/>
                  </a:ext>
                </a:extLst>
              </p:cNvPr>
              <p:cNvSpPr txBox="1"/>
              <p:nvPr/>
            </p:nvSpPr>
            <p:spPr>
              <a:xfrm>
                <a:off x="7403924" y="4976117"/>
                <a:ext cx="4118521" cy="923330"/>
              </a:xfrm>
              <a:prstGeom prst="rect">
                <a:avLst/>
              </a:prstGeom>
              <a:noFill/>
            </p:spPr>
            <p:txBody>
              <a:bodyPr wrap="square">
                <a:spAutoFit/>
              </a:bodyPr>
              <a:lstStyle/>
              <a:p>
                <a:r>
                  <a:rPr lang="en-US" sz="1800" dirty="0"/>
                  <a:t>S</a:t>
                </a:r>
                <a:r>
                  <a:rPr lang="en-CN" sz="1800" dirty="0"/>
                  <a:t>tate vector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𝑆</m:t>
                        </m:r>
                      </m:e>
                      <m:sub>
                        <m:r>
                          <a:rPr lang="en-US" sz="1800" b="0" i="1" smtClean="0">
                            <a:latin typeface="Cambria Math" panose="02040503050406030204" pitchFamily="18" charset="0"/>
                          </a:rPr>
                          <m:t>0</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rPr>
                          <m:t>0</m:t>
                        </m:r>
                      </m:sub>
                    </m:sSub>
                    <m:d>
                      <m:dPr>
                        <m:ctrlPr>
                          <a:rPr lang="en-US" sz="1800" i="1">
                            <a:latin typeface="Cambria Math" panose="02040503050406030204" pitchFamily="18" charset="0"/>
                          </a:rPr>
                        </m:ctrlPr>
                      </m:dPr>
                      <m:e>
                        <m:r>
                          <a:rPr lang="en-US" sz="1800" i="1">
                            <a:latin typeface="Cambria Math" panose="02040503050406030204" pitchFamily="18" charset="0"/>
                          </a:rPr>
                          <m:t>𝑡</m:t>
                        </m:r>
                      </m:e>
                    </m:d>
                  </m:oMath>
                </a14:m>
                <a:r>
                  <a:rPr lang="en-US" sz="1800"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0</m:t>
                        </m:r>
                      </m:sub>
                    </m:sSub>
                    <m:d>
                      <m:dPr>
                        <m:ctrlPr>
                          <a:rPr lang="en-US" sz="1800" i="1">
                            <a:latin typeface="Cambria Math" panose="02040503050406030204" pitchFamily="18" charset="0"/>
                          </a:rPr>
                        </m:ctrlPr>
                      </m:dPr>
                      <m:e>
                        <m:r>
                          <a:rPr lang="en-US" sz="1800" i="1">
                            <a:latin typeface="Cambria Math" panose="02040503050406030204" pitchFamily="18" charset="0"/>
                          </a:rPr>
                          <m:t>𝑡</m:t>
                        </m:r>
                      </m:e>
                    </m:d>
                  </m:oMath>
                </a14:m>
                <a:r>
                  <a:rPr lang="en-CN"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0</m:t>
                        </m:r>
                      </m:sub>
                    </m:sSub>
                    <m:r>
                      <a:rPr lang="en-US" sz="1800" b="0" i="1" smtClean="0">
                        <a:latin typeface="Cambria Math" panose="02040503050406030204" pitchFamily="18" charset="0"/>
                      </a:rPr>
                      <m:t>)′</m:t>
                    </m:r>
                  </m:oMath>
                </a14:m>
                <a:br>
                  <a:rPr lang="en-US" sz="1800" b="0" dirty="0"/>
                </a:br>
                <a:endParaRPr lang="en-US" sz="1800" b="0" dirty="0"/>
              </a:p>
              <a:p>
                <a:r>
                  <a:rPr lang="en-CN" sz="1800" dirty="0"/>
                  <a:t>Descriptor vector </a:t>
                </a:r>
                <a14:m>
                  <m:oMath xmlns:m="http://schemas.openxmlformats.org/officeDocument/2006/math">
                    <m:sSub>
                      <m:sSubPr>
                        <m:ctrlPr>
                          <a:rPr lang="en-CN" sz="1800" i="1" smtClean="0">
                            <a:latin typeface="Cambria Math" panose="02040503050406030204" pitchFamily="18" charset="0"/>
                          </a:rPr>
                        </m:ctrlPr>
                      </m:sSubPr>
                      <m:e>
                        <m:r>
                          <a:rPr lang="en-CN" sz="1800" i="1" smtClean="0">
                            <a:latin typeface="Cambria Math" panose="02040503050406030204" pitchFamily="18" charset="0"/>
                            <a:ea typeface="Cambria Math" panose="02040503050406030204" pitchFamily="18" charset="0"/>
                          </a:rPr>
                          <m:t>𝜃</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p>
                      <m:sSupPr>
                        <m:ctrlPr>
                          <a:rPr lang="en-CN" sz="1800" i="1">
                            <a:latin typeface="Cambria Math" panose="02040503050406030204" pitchFamily="18" charset="0"/>
                          </a:rPr>
                        </m:ctrlPr>
                      </m:sSupPr>
                      <m:e>
                        <m:sSub>
                          <m:sSubPr>
                            <m:ctrlPr>
                              <a:rPr lang="en-CN" sz="1800" i="1">
                                <a:latin typeface="Cambria Math" panose="02040503050406030204" pitchFamily="18" charset="0"/>
                              </a:rPr>
                            </m:ctrlPr>
                          </m:sSubPr>
                          <m:e>
                            <m:r>
                              <a:rPr lang="en-CN" sz="1800" i="1">
                                <a:latin typeface="Cambria Math" panose="02040503050406030204" pitchFamily="18" charset="0"/>
                                <a:ea typeface="Cambria Math" panose="02040503050406030204" pitchFamily="18" charset="0"/>
                              </a:rPr>
                              <m:t>𝜎</m:t>
                            </m:r>
                          </m:e>
                          <m:sub>
                            <m:r>
                              <a:rPr lang="en-US" sz="1800" i="1">
                                <a:latin typeface="Cambria Math" panose="02040503050406030204" pitchFamily="18" charset="0"/>
                              </a:rPr>
                              <m:t>0</m:t>
                            </m:r>
                          </m:sub>
                        </m:sSub>
                      </m:e>
                      <m:sup>
                        <m:r>
                          <a:rPr lang="en-US" sz="1800" i="1">
                            <a:latin typeface="Cambria Math" panose="02040503050406030204" pitchFamily="18" charset="0"/>
                          </a:rPr>
                          <m:t>2</m:t>
                        </m:r>
                      </m:sup>
                    </m:sSup>
                    <m:sSup>
                      <m:sSupPr>
                        <m:ctrlPr>
                          <a:rPr lang="en-CN" sz="1800" i="1">
                            <a:latin typeface="Cambria Math" panose="02040503050406030204" pitchFamily="18" charset="0"/>
                          </a:rPr>
                        </m:ctrlPr>
                      </m:sSupPr>
                      <m:e>
                        <m:sSub>
                          <m:sSubPr>
                            <m:ctrlPr>
                              <a:rPr lang="en-CN" sz="1800" i="1">
                                <a:latin typeface="Cambria Math" panose="02040503050406030204" pitchFamily="18" charset="0"/>
                              </a:rPr>
                            </m:ctrlPr>
                          </m:sSubPr>
                          <m:e>
                            <m:r>
                              <a:rPr lang="en-US" sz="1800" b="0" i="1" smtClean="0">
                                <a:latin typeface="Cambria Math" panose="02040503050406030204" pitchFamily="18" charset="0"/>
                              </a:rPr>
                              <m:t>  </m:t>
                            </m:r>
                            <m:r>
                              <a:rPr lang="en-CN" sz="1800" i="1">
                                <a:latin typeface="Cambria Math" panose="02040503050406030204" pitchFamily="18" charset="0"/>
                                <a:ea typeface="Cambria Math" panose="02040503050406030204" pitchFamily="18" charset="0"/>
                              </a:rPr>
                              <m:t>𝜏</m:t>
                            </m:r>
                          </m:e>
                          <m:sub>
                            <m:r>
                              <a:rPr lang="en-US" sz="1800" i="1">
                                <a:latin typeface="Cambria Math" panose="02040503050406030204" pitchFamily="18" charset="0"/>
                              </a:rPr>
                              <m:t>0</m:t>
                            </m:r>
                          </m:sub>
                        </m:sSub>
                      </m:e>
                      <m:sup>
                        <m:r>
                          <a:rPr lang="en-US" sz="1800" i="1">
                            <a:latin typeface="Cambria Math" panose="02040503050406030204" pitchFamily="18" charset="0"/>
                          </a:rPr>
                          <m:t>2</m:t>
                        </m:r>
                      </m:sup>
                    </m:sSup>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𝜙</m:t>
                        </m:r>
                      </m:e>
                      <m:sub>
                        <m:r>
                          <a:rPr lang="en-US" sz="1800" i="1">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oMath>
                </a14:m>
                <a:endParaRPr lang="en-CN" sz="1800" dirty="0"/>
              </a:p>
            </p:txBody>
          </p:sp>
        </mc:Choice>
        <mc:Fallback xmlns="">
          <p:sp>
            <p:nvSpPr>
              <p:cNvPr id="9" name="TextBox 8">
                <a:extLst>
                  <a:ext uri="{FF2B5EF4-FFF2-40B4-BE49-F238E27FC236}">
                    <a16:creationId xmlns:a16="http://schemas.microsoft.com/office/drawing/2014/main" id="{19B6EFEB-3F88-ED13-0DE4-8E24A85B396E}"/>
                  </a:ext>
                </a:extLst>
              </p:cNvPr>
              <p:cNvSpPr txBox="1">
                <a:spLocks noRot="1" noChangeAspect="1" noMove="1" noResize="1" noEditPoints="1" noAdjustHandles="1" noChangeArrowheads="1" noChangeShapeType="1" noTextEdit="1"/>
              </p:cNvSpPr>
              <p:nvPr/>
            </p:nvSpPr>
            <p:spPr>
              <a:xfrm>
                <a:off x="7403924" y="4976117"/>
                <a:ext cx="4118521" cy="923330"/>
              </a:xfrm>
              <a:prstGeom prst="rect">
                <a:avLst/>
              </a:prstGeom>
              <a:blipFill>
                <a:blip r:embed="rId6"/>
                <a:stretch>
                  <a:fillRect l="-1538" t="-4054" b="-9459"/>
                </a:stretch>
              </a:blipFill>
            </p:spPr>
            <p:txBody>
              <a:bodyPr/>
              <a:lstStyle/>
              <a:p>
                <a:r>
                  <a:rPr lang="en-CN">
                    <a:noFill/>
                  </a:rPr>
                  <a:t> </a:t>
                </a:r>
              </a:p>
            </p:txBody>
          </p:sp>
        </mc:Fallback>
      </mc:AlternateContent>
      <p:pic>
        <p:nvPicPr>
          <p:cNvPr id="17" name="Picture 16" descr="A group of math equations&#10;&#10;Description automatically generated">
            <a:extLst>
              <a:ext uri="{FF2B5EF4-FFF2-40B4-BE49-F238E27FC236}">
                <a16:creationId xmlns:a16="http://schemas.microsoft.com/office/drawing/2014/main" id="{11B44BFD-AB23-3B50-FC0C-C23DF056CE5E}"/>
              </a:ext>
            </a:extLst>
          </p:cNvPr>
          <p:cNvPicPr>
            <a:picLocks noChangeAspect="1"/>
          </p:cNvPicPr>
          <p:nvPr/>
        </p:nvPicPr>
        <p:blipFill>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835505" y="1523813"/>
            <a:ext cx="4458559" cy="147234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C59F5C-1D9A-EC02-29F6-8DDD0FB0CF9F}"/>
                  </a:ext>
                </a:extLst>
              </p:cNvPr>
              <p:cNvSpPr txBox="1"/>
              <p:nvPr/>
            </p:nvSpPr>
            <p:spPr>
              <a:xfrm>
                <a:off x="12714239" y="2852878"/>
                <a:ext cx="3974493" cy="942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1800" b="0" i="1" smtClean="0">
                              <a:latin typeface="Cambria Math" panose="02040503050406030204" pitchFamily="18" charset="0"/>
                            </a:rPr>
                          </m:ctrlPr>
                        </m:eqArr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0</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rPr>
                                <m:t>0</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𝑡</m:t>
                              </m:r>
                            </m:e>
                          </m:d>
                          <m:r>
                            <a:rPr lang="en-US" sz="1800" b="0" i="1" smtClean="0">
                              <a:latin typeface="Cambria Math" panose="02040503050406030204" pitchFamily="18" charset="0"/>
                              <a:ea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rPr>
                                <m:t>0</m:t>
                              </m:r>
                            </m:sub>
                          </m:sSub>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b="0" i="1" smtClean="0">
                              <a:latin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𝜙</m:t>
                              </m:r>
                            </m:e>
                            <m:sub>
                              <m:r>
                                <a:rPr lang="en-US" sz="1800" b="0" i="1" smtClean="0">
                                  <a:latin typeface="Cambria Math" panose="02040503050406030204" pitchFamily="18" charset="0"/>
                                  <a:ea typeface="Cambria Math" panose="02040503050406030204" pitchFamily="18" charset="0"/>
                                </a:rPr>
                                <m:t>0</m:t>
                              </m:r>
                            </m:sub>
                          </m:sSub>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rPr>
                                <m:t>0</m:t>
                              </m:r>
                            </m:sub>
                          </m:s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b="0" i="1" smtClean="0">
                                  <a:latin typeface="Cambria Math" panose="02040503050406030204" pitchFamily="18" charset="0"/>
                                </a:rPr>
                                <m:t>−1</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𝛾</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0</m:t>
                              </m:r>
                            </m:sub>
                          </m:sSub>
                          <m:d>
                            <m:dPr>
                              <m:ctrlPr>
                                <a:rPr lang="en-US" sz="1800" i="1">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0</m:t>
                              </m:r>
                            </m:sub>
                          </m:s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−1</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m:rPr>
                                  <m:sty m:val="p"/>
                                </m:rPr>
                                <a:rPr lang="el-GR" sz="1800" b="0" i="1" smtClean="0">
                                  <a:latin typeface="Cambria Math" panose="02040503050406030204" pitchFamily="18" charset="0"/>
                                  <a:ea typeface="Cambria Math" panose="02040503050406030204" pitchFamily="18" charset="0"/>
                                </a:rPr>
                                <m:t>Ζ</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e>
                      </m:eqArr>
                    </m:oMath>
                  </m:oMathPara>
                </a14:m>
                <a:endParaRPr lang="en-CN" dirty="0"/>
              </a:p>
            </p:txBody>
          </p:sp>
        </mc:Choice>
        <mc:Fallback xmlns="">
          <p:sp>
            <p:nvSpPr>
              <p:cNvPr id="20" name="TextBox 19">
                <a:extLst>
                  <a:ext uri="{FF2B5EF4-FFF2-40B4-BE49-F238E27FC236}">
                    <a16:creationId xmlns:a16="http://schemas.microsoft.com/office/drawing/2014/main" id="{51C59F5C-1D9A-EC02-29F6-8DDD0FB0CF9F}"/>
                  </a:ext>
                </a:extLst>
              </p:cNvPr>
              <p:cNvSpPr txBox="1">
                <a:spLocks noRot="1" noChangeAspect="1" noMove="1" noResize="1" noEditPoints="1" noAdjustHandles="1" noChangeArrowheads="1" noChangeShapeType="1" noTextEdit="1"/>
              </p:cNvSpPr>
              <p:nvPr/>
            </p:nvSpPr>
            <p:spPr>
              <a:xfrm>
                <a:off x="12714239" y="2852878"/>
                <a:ext cx="3974493" cy="942566"/>
              </a:xfrm>
              <a:prstGeom prst="rect">
                <a:avLst/>
              </a:prstGeom>
              <a:blipFill>
                <a:blip r:embed="rId9"/>
                <a:stretch>
                  <a:fillRect r="-8280" b="-5263"/>
                </a:stretch>
              </a:blipFill>
            </p:spPr>
            <p:txBody>
              <a:bodyPr/>
              <a:lstStyle/>
              <a:p>
                <a:r>
                  <a:rPr lang="en-CN">
                    <a:noFill/>
                  </a:rPr>
                  <a:t> </a:t>
                </a:r>
              </a:p>
            </p:txBody>
          </p:sp>
        </mc:Fallback>
      </mc:AlternateContent>
    </p:spTree>
    <p:extLst>
      <p:ext uri="{BB962C8B-B14F-4D97-AF65-F5344CB8AC3E}">
        <p14:creationId xmlns:p14="http://schemas.microsoft.com/office/powerpoint/2010/main" val="2497126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theme/theme1.xml><?xml version="1.0" encoding="utf-8"?>
<a:theme xmlns:a="http://schemas.openxmlformats.org/drawingml/2006/main" name="UCL_Black_Slide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custClrLst>
    <a:custClr name="name of colour">
      <a:srgbClr val="000000"/>
    </a:custClr>
  </a:custClrLst>
  <a:extLst>
    <a:ext uri="{05A4C25C-085E-4340-85A3-A5531E510DB2}">
      <thm15:themeFamily xmlns:thm15="http://schemas.microsoft.com/office/thememl/2012/main" name="Presentation4" id="{1117F47E-1820-FB44-B702-91BC503BEEB2}" vid="{7AC29BA8-160E-2647-B666-6ADA20DE7E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6231</TotalTime>
  <Words>2087</Words>
  <Application>Microsoft Macintosh PowerPoint</Application>
  <PresentationFormat>Widescreen</PresentationFormat>
  <Paragraphs>213</Paragraphs>
  <Slides>15</Slides>
  <Notes>14</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CMMI10</vt:lpstr>
      <vt:lpstr>CMR10</vt:lpstr>
      <vt:lpstr>CMR8</vt:lpstr>
      <vt:lpstr>LMMathItalic10</vt:lpstr>
      <vt:lpstr>LMMathItalic8</vt:lpstr>
      <vt:lpstr>LMRoman10</vt:lpstr>
      <vt:lpstr>LMRoman8</vt:lpstr>
      <vt:lpstr>Arial</vt:lpstr>
      <vt:lpstr>Calibri</vt:lpstr>
      <vt:lpstr>Cambria Math</vt:lpstr>
      <vt:lpstr>Wingdings</vt:lpstr>
      <vt:lpstr>UCL_Black_Slide_Theme</vt:lpstr>
      <vt:lpstr>Annual minimum Arctic sea ice extent projection and uncertainty quantification under different greenhouse gas emission scenarios</vt:lpstr>
      <vt:lpstr>Outline</vt:lpstr>
      <vt:lpstr>Introduction</vt:lpstr>
      <vt:lpstr>Related work</vt:lpstr>
      <vt:lpstr>Data </vt:lpstr>
      <vt:lpstr>Data </vt:lpstr>
      <vt:lpstr>Data</vt:lpstr>
      <vt:lpstr>Data</vt:lpstr>
      <vt:lpstr>Methodology</vt:lpstr>
      <vt:lpstr>PowerPoint Presentation</vt:lpstr>
      <vt:lpstr>PowerPoint Presentation</vt:lpstr>
      <vt:lpstr>Results</vt:lpstr>
      <vt:lpstr>Results</vt:lpstr>
      <vt:lpstr>Conclusion</vt:lpstr>
      <vt:lpstr>Thank you for your attention. I am happy to answer any questions you have! </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Petterson, Helen</dc:creator>
  <cp:lastModifiedBy>Yang, Minghan</cp:lastModifiedBy>
  <cp:revision>93</cp:revision>
  <cp:lastPrinted>2024-04-23T08:17:54Z</cp:lastPrinted>
  <dcterms:created xsi:type="dcterms:W3CDTF">2020-09-10T09:35:54Z</dcterms:created>
  <dcterms:modified xsi:type="dcterms:W3CDTF">2024-04-24T11:13:15Z</dcterms:modified>
</cp:coreProperties>
</file>